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7" r:id="rId2"/>
    <p:sldId id="258" r:id="rId3"/>
    <p:sldId id="260" r:id="rId4"/>
    <p:sldId id="332" r:id="rId5"/>
    <p:sldId id="581" r:id="rId6"/>
    <p:sldId id="582" r:id="rId7"/>
    <p:sldId id="373" r:id="rId8"/>
    <p:sldId id="584" r:id="rId9"/>
    <p:sldId id="583" r:id="rId10"/>
    <p:sldId id="1348" r:id="rId11"/>
    <p:sldId id="1342" r:id="rId12"/>
    <p:sldId id="1343" r:id="rId13"/>
    <p:sldId id="1344" r:id="rId14"/>
    <p:sldId id="1345" r:id="rId15"/>
    <p:sldId id="1346" r:id="rId16"/>
    <p:sldId id="1341" r:id="rId17"/>
    <p:sldId id="1340" r:id="rId18"/>
    <p:sldId id="319" r:id="rId19"/>
    <p:sldId id="310" r:id="rId20"/>
    <p:sldId id="458" r:id="rId21"/>
    <p:sldId id="317" r:id="rId22"/>
    <p:sldId id="372" r:id="rId23"/>
    <p:sldId id="1360" r:id="rId24"/>
    <p:sldId id="1361" r:id="rId25"/>
    <p:sldId id="374" r:id="rId26"/>
    <p:sldId id="367" r:id="rId27"/>
    <p:sldId id="370" r:id="rId28"/>
    <p:sldId id="368" r:id="rId29"/>
    <p:sldId id="388" r:id="rId30"/>
    <p:sldId id="365" r:id="rId31"/>
    <p:sldId id="1349" r:id="rId32"/>
    <p:sldId id="1357" r:id="rId33"/>
    <p:sldId id="393" r:id="rId34"/>
    <p:sldId id="549" r:id="rId35"/>
    <p:sldId id="548" r:id="rId36"/>
    <p:sldId id="554" r:id="rId37"/>
    <p:sldId id="553" r:id="rId38"/>
    <p:sldId id="369" r:id="rId39"/>
    <p:sldId id="503" r:id="rId40"/>
    <p:sldId id="564" r:id="rId41"/>
    <p:sldId id="495" r:id="rId42"/>
    <p:sldId id="496" r:id="rId43"/>
    <p:sldId id="52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705"/>
  </p:normalViewPr>
  <p:slideViewPr>
    <p:cSldViewPr snapToGrid="0" snapToObjects="1">
      <p:cViewPr varScale="1">
        <p:scale>
          <a:sx n="115" d="100"/>
          <a:sy n="115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AD95B-2FAE-A640-88A0-B73F8390B14B}" type="datetimeFigureOut">
              <a:rPr lang="en-US" smtClean="0"/>
              <a:t>5/17/21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ECC36-1933-1540-9413-3C4B8749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7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66896-C588-4B39-9260-7454EA33F3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723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8F18-3E9C-4F99-869A-A69167F80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533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4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93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DC41E-0AE4-43FD-AB7F-17B944604C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386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0587" indent="-28484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9365" indent="-22787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5111" indent="-22787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0858" indent="-22787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6604" indent="-227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2350" indent="-227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8096" indent="-227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73842" indent="-2278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1840B-EDB2-4B1F-8939-46988D6CD8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40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8D166-32A2-4A66-8CFF-306FC09DB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236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8D166-32A2-4A66-8CFF-306FC09DB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13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8D166-32A2-4A66-8CFF-306FC09DB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58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26297-4F7E-459F-923E-B03A558C6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16" name="Notes Placeholder 4"/>
          <p:cNvSpPr>
            <a:spLocks noGrp="1"/>
          </p:cNvSpPr>
          <p:nvPr/>
        </p:nvSpPr>
        <p:spPr bwMode="auto">
          <a:xfrm>
            <a:off x="686421" y="4344025"/>
            <a:ext cx="5485158" cy="411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3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26297-4F7E-459F-923E-B03A558C64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516" name="Notes Placeholder 4"/>
          <p:cNvSpPr>
            <a:spLocks noGrp="1"/>
          </p:cNvSpPr>
          <p:nvPr/>
        </p:nvSpPr>
        <p:spPr bwMode="auto">
          <a:xfrm>
            <a:off x="686421" y="4344025"/>
            <a:ext cx="5485158" cy="411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26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3"/>
          <p:cNvSpPr>
            <a:spLocks noGrp="1"/>
          </p:cNvSpPr>
          <p:nvPr/>
        </p:nvSpPr>
        <p:spPr bwMode="auto">
          <a:xfrm>
            <a:off x="702310" y="4422025"/>
            <a:ext cx="5618480" cy="418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32" tIns="46816" rIns="93632" bIns="46816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3"/>
          </p:nvPr>
        </p:nvSpPr>
        <p:spPr bwMode="auto">
          <a:xfrm>
            <a:off x="848625" y="4570648"/>
            <a:ext cx="5618480" cy="41870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7960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66896-C588-4B39-9260-7454EA33F3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201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8D166-32A2-4A66-8CFF-306FC09DB5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587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13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DC41E-0AE4-43FD-AB7F-17B944604C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515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542" indent="-287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1602" indent="-2303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2244" indent="-2303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2884" indent="-2303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3525" indent="-230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4166" indent="-230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4807" indent="-230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5448" indent="-2303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68A47-C01E-4BC5-8DF5-7614E99C25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568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7623" indent="-28754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0189" indent="-230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0265" indent="-230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0341" indent="-230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0417" indent="-230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0492" indent="-230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0568" indent="-230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0643" indent="-230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950DA-7F18-49D5-9F2A-D8FD9C08F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173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7623" indent="-28754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0189" indent="-230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0265" indent="-230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0341" indent="-2300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0417" indent="-230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0492" indent="-230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0568" indent="-230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0643" indent="-230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5950DA-7F18-49D5-9F2A-D8FD9C08F1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98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D2ECC-D85E-4ADB-8CBD-77D3380769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990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2A99F-1A92-48E8-A248-387138A091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76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DC41E-0AE4-43FD-AB7F-17B944604C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92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19985-8A03-4C2A-BBD6-060A978563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Notes Placeholder 18"/>
          <p:cNvSpPr>
            <a:spLocks noGrp="1"/>
          </p:cNvSpPr>
          <p:nvPr>
            <p:ph type="body" idx="1"/>
          </p:nvPr>
        </p:nvSpPr>
        <p:spPr>
          <a:xfrm>
            <a:off x="780346" y="4425221"/>
            <a:ext cx="5642866" cy="4195087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Business – 22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OLD enough to drink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lot has changed in 22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Started out life as Insty-Prints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DD7BB-2854-4FC9-9FD4-E8818E8E50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826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Family is the most important thing to 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You’ll understand why I show you this in a moment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DD7BB-2854-4FC9-9FD4-E8818E8E50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64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8F18-3E9C-4F99-869A-A69167F80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65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8F18-3E9C-4F99-869A-A69167F80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11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4788" y="1173163"/>
            <a:ext cx="4222750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6D2ECC-D85E-4ADB-8CBD-77D3380769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954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08F18-3E9C-4F99-869A-A69167F80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48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D84C-2BD2-8946-983B-93847B3C6E66}" type="datetimeFigureOut">
              <a:rPr lang="en-US" smtClean="0"/>
              <a:pPr/>
              <a:t>5/17/21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8193-C282-0749-8826-F2FD799007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D84C-2BD2-8946-983B-93847B3C6E66}" type="datetimeFigureOut">
              <a:rPr lang="en-US" smtClean="0"/>
              <a:pPr/>
              <a:t>5/17/21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8193-C282-0749-8826-F2FD799007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4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70541"/>
            <a:ext cx="2743200" cy="555562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70541"/>
            <a:ext cx="8026400" cy="555562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D84C-2BD2-8946-983B-93847B3C6E66}" type="datetimeFigureOut">
              <a:rPr lang="en-US" smtClean="0"/>
              <a:pPr/>
              <a:t>5/17/21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8193-C282-0749-8826-F2FD799007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9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D84C-2BD2-8946-983B-93847B3C6E66}" type="datetimeFigureOut">
              <a:rPr lang="en-US" smtClean="0"/>
              <a:pPr/>
              <a:t>5/17/21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8193-C282-0749-8826-F2FD799007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7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D84C-2BD2-8946-983B-93847B3C6E66}" type="datetimeFigureOut">
              <a:rPr lang="en-US" smtClean="0"/>
              <a:pPr/>
              <a:t>5/17/21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8193-C282-0749-8826-F2FD799007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D84C-2BD2-8946-983B-93847B3C6E66}" type="datetimeFigureOut">
              <a:rPr lang="en-US" smtClean="0"/>
              <a:pPr/>
              <a:t>5/17/21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8193-C282-0749-8826-F2FD799007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4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D84C-2BD2-8946-983B-93847B3C6E66}" type="datetimeFigureOut">
              <a:rPr lang="en-US" smtClean="0"/>
              <a:pPr/>
              <a:t>5/17/21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8193-C282-0749-8826-F2FD799007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1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D84C-2BD2-8946-983B-93847B3C6E66}" type="datetimeFigureOut">
              <a:rPr lang="en-US" smtClean="0"/>
              <a:pPr/>
              <a:t>5/17/21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8193-C282-0749-8826-F2FD799007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0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D84C-2BD2-8946-983B-93847B3C6E66}" type="datetimeFigureOut">
              <a:rPr lang="en-US" smtClean="0"/>
              <a:pPr/>
              <a:t>5/17/21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8193-C282-0749-8826-F2FD799007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5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D84C-2BD2-8946-983B-93847B3C6E66}" type="datetimeFigureOut">
              <a:rPr lang="en-US" smtClean="0"/>
              <a:pPr/>
              <a:t>5/17/21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8193-C282-0749-8826-F2FD799007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0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D84C-2BD2-8946-983B-93847B3C6E66}" type="datetimeFigureOut">
              <a:rPr lang="en-US" smtClean="0"/>
              <a:pPr/>
              <a:t>5/17/21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8193-C282-0749-8826-F2FD799007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Template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D84C-2BD2-8946-983B-93847B3C6E66}" type="datetimeFigureOut">
              <a:rPr lang="en-US" smtClean="0"/>
              <a:pPr/>
              <a:t>5/17/21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38193-C282-0749-8826-F2FD799007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0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sa=i&amp;rct=j&amp;q=&amp;esrc=s&amp;frm=1&amp;source=images&amp;cd=&amp;cad=rja&amp;docid=g7yL-G_zCyxtmM&amp;tbnid=cOilIeaEvKOO7M:&amp;ved=0CAUQjRw&amp;url=http://brandywinecommunitychurch.com/grow/&amp;ei=DHofUqzSPOL0yQGJ3YGIDA&amp;bvm=bv.51495398,d.aWc&amp;psig=AFQjCNHKQsbBLJoGawcQGDDN6TFG4tQCVA&amp;ust=137788094768069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g7yL-G_zCyxtmM&amp;tbnid=cOilIeaEvKOO7M:&amp;ved=0CAUQjRw&amp;url=http://brandywinecommunitychurch.com/grow/&amp;ei=DHofUqzSPOL0yQGJ3YGIDA&amp;bvm=bv.51495398,d.aWc&amp;psig=AFQjCNHKQsbBLJoGawcQGDDN6TFG4tQCVA&amp;ust=137788094768069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g7yL-G_zCyxtmM&amp;tbnid=cOilIeaEvKOO7M:&amp;ved=0CAUQjRw&amp;url=http://brandywinecommunitychurch.com/grow/&amp;ei=DHofUqzSPOL0yQGJ3YGIDA&amp;bvm=bv.51495398,d.aWc&amp;psig=AFQjCNHKQsbBLJoGawcQGDDN6TFG4tQCVA&amp;ust=137788094768069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sa=i&amp;rct=j&amp;q=&amp;esrc=s&amp;frm=1&amp;source=images&amp;cd=&amp;cad=rja&amp;docid=g7yL-G_zCyxtmM&amp;tbnid=cOilIeaEvKOO7M:&amp;ved=0CAUQjRw&amp;url=http://brandywinecommunitychurch.com/grow/&amp;ei=DHofUqzSPOL0yQGJ3YGIDA&amp;bvm=bv.51495398,d.aWc&amp;psig=AFQjCNHKQsbBLJoGawcQGDDN6TFG4tQCVA&amp;ust=137788094768069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1106498/home-media-consumption-coronavirus-worldwide-by-country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-1235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46138"/>
            <a:ext cx="8229600" cy="1143000"/>
          </a:xfrm>
        </p:spPr>
        <p:txBody>
          <a:bodyPr>
            <a:normAutofit fontScale="90000"/>
          </a:bodyPr>
          <a:lstStyle/>
          <a:p>
            <a:pPr marL="914400" lvl="2" algn="ctr"/>
            <a:r>
              <a:rPr lang="en-US" sz="4400" b="1" i="1" dirty="0">
                <a:solidFill>
                  <a:schemeClr val="bg1">
                    <a:lumMod val="95000"/>
                  </a:schemeClr>
                </a:solidFill>
              </a:rPr>
              <a:t>Reigniting your donation outreach…</a:t>
            </a:r>
            <a:endParaRPr lang="en-US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51256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EE3E41"/>
                </a:solidFill>
                <a:latin typeface="Calibri"/>
              </a:rPr>
              <a:t>…in today’s changed world</a:t>
            </a:r>
          </a:p>
        </p:txBody>
      </p:sp>
    </p:spTree>
    <p:extLst>
      <p:ext uri="{BB962C8B-B14F-4D97-AF65-F5344CB8AC3E}">
        <p14:creationId xmlns:p14="http://schemas.microsoft.com/office/powerpoint/2010/main" val="173190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ABD1D-4012-4D59-BCE9-8DECF84D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did nonprofits do?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EBE7E53-1CD4-4BCD-B863-3A795F889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172" y="1417639"/>
            <a:ext cx="7930628" cy="4525963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515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D4AD62A-B0A9-419D-9284-502DB12ABD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2906" y="578118"/>
            <a:ext cx="7651952" cy="232885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A6077-2E2C-4BE1-A86E-B48AFEA04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393" y="2836908"/>
            <a:ext cx="8678008" cy="313746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Americans spending less overall but </a:t>
            </a:r>
            <a:r>
              <a:rPr lang="en-US" sz="1800" b="1" u="sng" dirty="0">
                <a:solidFill>
                  <a:srgbClr val="FF0000"/>
                </a:solidFill>
              </a:rPr>
              <a:t>budgeting more </a:t>
            </a:r>
            <a:r>
              <a:rPr lang="en-US" sz="1800" dirty="0"/>
              <a:t>for two areas:  </a:t>
            </a:r>
            <a:br>
              <a:rPr lang="en-US" sz="1800" dirty="0"/>
            </a:br>
            <a:r>
              <a:rPr lang="en-US" sz="1800" dirty="0"/>
              <a:t>child-care and </a:t>
            </a:r>
            <a:r>
              <a:rPr lang="en-US" sz="1800" b="1" u="sng" dirty="0">
                <a:solidFill>
                  <a:srgbClr val="FF0000"/>
                </a:solidFill>
              </a:rPr>
              <a:t>charities.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Nearly 75% doing something nice or patronizing neighborhood businesses forced to close, decrease capacity or didn’t receive government funds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Top acts of kindness: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More generous tipping (42%)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Paying extra for services/back paying for unused services like haircuts and gym membership dues (11%).</a:t>
            </a:r>
          </a:p>
        </p:txBody>
      </p:sp>
    </p:spTree>
    <p:extLst>
      <p:ext uri="{BB962C8B-B14F-4D97-AF65-F5344CB8AC3E}">
        <p14:creationId xmlns:p14="http://schemas.microsoft.com/office/powerpoint/2010/main" val="3376724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1CDB8-1820-4D08-B656-A0A3B2C9D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" b="5186"/>
          <a:stretch/>
        </p:blipFill>
        <p:spPr>
          <a:xfrm>
            <a:off x="2006600" y="2375416"/>
            <a:ext cx="8178800" cy="3625334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CD98E0E-424D-4561-9282-3E77AE3CF2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213" y="741198"/>
            <a:ext cx="5369577" cy="163421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4275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058871-3CE0-4E48-AC36-693679C89D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6"/>
          <a:stretch/>
        </p:blipFill>
        <p:spPr>
          <a:xfrm>
            <a:off x="4559105" y="1013990"/>
            <a:ext cx="5929162" cy="48300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560A9C4-F00A-4A6C-8547-460A02E80FC4}"/>
              </a:ext>
            </a:extLst>
          </p:cNvPr>
          <p:cNvSpPr txBox="1">
            <a:spLocks/>
          </p:cNvSpPr>
          <p:nvPr/>
        </p:nvSpPr>
        <p:spPr>
          <a:xfrm>
            <a:off x="1834420" y="716812"/>
            <a:ext cx="3217985" cy="161064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lnSpc>
                <a:spcPct val="90000"/>
              </a:lnSpc>
              <a:spcAft>
                <a:spcPts val="450"/>
              </a:spcAft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Who’s Spending?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CFFF9-2C1F-4470-9619-CD3EA75A5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0662" y="1820009"/>
            <a:ext cx="3217985" cy="388286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Younger generations step up!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46% </a:t>
            </a:r>
            <a:r>
              <a:rPr lang="en-US" sz="2400" dirty="0"/>
              <a:t>of Millennials will give more in response to pandemic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25% </a:t>
            </a:r>
            <a:r>
              <a:rPr lang="en-US" sz="2400" dirty="0"/>
              <a:t>of Gen 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14%</a:t>
            </a:r>
            <a:r>
              <a:rPr lang="en-US" sz="2400" dirty="0"/>
              <a:t> of Baby Boomers</a:t>
            </a:r>
          </a:p>
        </p:txBody>
      </p:sp>
    </p:spTree>
    <p:extLst>
      <p:ext uri="{BB962C8B-B14F-4D97-AF65-F5344CB8AC3E}">
        <p14:creationId xmlns:p14="http://schemas.microsoft.com/office/powerpoint/2010/main" val="300085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80CD460-7C46-4338-8FE0-78FF45481A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09" y="1488498"/>
            <a:ext cx="3124613" cy="3889442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4BE9449-3BFF-47EA-8F24-68F2E912A284}"/>
              </a:ext>
            </a:extLst>
          </p:cNvPr>
          <p:cNvSpPr txBox="1">
            <a:spLocks/>
          </p:cNvSpPr>
          <p:nvPr/>
        </p:nvSpPr>
        <p:spPr>
          <a:xfrm>
            <a:off x="2285239" y="1471511"/>
            <a:ext cx="4366153" cy="176502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lnSpc>
                <a:spcPct val="90000"/>
              </a:lnSpc>
              <a:spcAft>
                <a:spcPts val="450"/>
              </a:spcAft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Most Donors Staying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EBFE6-61C3-4DFC-8ABB-FFDCD26C7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5239" y="3438817"/>
            <a:ext cx="4366153" cy="1947672"/>
          </a:xfrm>
        </p:spPr>
        <p:txBody>
          <a:bodyPr vert="horz" lIns="68580" tIns="34290" rIns="68580" bIns="34290" rtlCol="0" anchor="t"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i="0" u="sng" strike="noStrike">
                <a:effectLst/>
              </a:rPr>
              <a:t>43% </a:t>
            </a:r>
            <a:r>
              <a:rPr lang="en-US"/>
              <a:t>will </a:t>
            </a:r>
            <a:r>
              <a:rPr lang="en-US" b="0" i="0" u="none" strike="noStrike">
                <a:effectLst/>
              </a:rPr>
              <a:t>continue to </a:t>
            </a:r>
            <a:r>
              <a:rPr lang="en-US" b="1" i="0" u="none" strike="noStrike">
                <a:effectLst/>
              </a:rPr>
              <a:t>donate</a:t>
            </a:r>
            <a:r>
              <a:rPr lang="en-US" b="0" i="0" u="none" strike="noStrike">
                <a:effectLst/>
              </a:rPr>
              <a:t> to the </a:t>
            </a:r>
            <a:r>
              <a:rPr lang="en-US" b="1" i="0" u="none" strike="noStrike">
                <a:effectLst/>
              </a:rPr>
              <a:t>non-profits they supported before</a:t>
            </a:r>
            <a:r>
              <a:rPr lang="en-US" b="0" i="0" u="none" strike="noStrike">
                <a:effectLst/>
              </a:rPr>
              <a:t>, as COVID has likely impacted all organizations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0" u="sng" strike="noStrike">
                <a:effectLst/>
              </a:rPr>
              <a:t>25% </a:t>
            </a:r>
            <a:r>
              <a:rPr lang="en-US" b="0" i="0" u="none" strike="noStrike">
                <a:effectLst/>
              </a:rPr>
              <a:t>will </a:t>
            </a:r>
            <a:r>
              <a:rPr lang="en-US" b="1" i="0" u="none" strike="noStrike">
                <a:effectLst/>
              </a:rPr>
              <a:t>shift part or all </a:t>
            </a:r>
            <a:r>
              <a:rPr lang="en-US" b="0" i="0" u="none" strike="noStrike">
                <a:effectLst/>
              </a:rPr>
              <a:t>their donations to organizations responding to COVID-19.</a:t>
            </a:r>
            <a:endParaRPr lang="en-US"/>
          </a:p>
        </p:txBody>
      </p:sp>
      <p:pic>
        <p:nvPicPr>
          <p:cNvPr id="20" name="Picture 19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DFB244D-AD22-48B3-8413-BED1012DB8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168" y="851448"/>
            <a:ext cx="4186329" cy="127410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558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966304-07BB-4939-87A5-60108B5AA0BF}"/>
              </a:ext>
            </a:extLst>
          </p:cNvPr>
          <p:cNvSpPr txBox="1">
            <a:spLocks/>
          </p:cNvSpPr>
          <p:nvPr/>
        </p:nvSpPr>
        <p:spPr>
          <a:xfrm>
            <a:off x="1832610" y="1597914"/>
            <a:ext cx="3364396" cy="81610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lnSpc>
                <a:spcPct val="90000"/>
              </a:lnSpc>
              <a:spcAft>
                <a:spcPts val="450"/>
              </a:spcAft>
            </a:pPr>
            <a:r>
              <a:rPr lang="en-US" sz="2550" b="1">
                <a:solidFill>
                  <a:prstClr val="black"/>
                </a:solidFill>
                <a:latin typeface="Calibri"/>
              </a:rPr>
              <a:t>What Donors Are Concerned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AD257-AB97-4C2F-ABD6-5D95B9B1E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609" y="2873502"/>
            <a:ext cx="3374136" cy="2688336"/>
          </a:xfrm>
        </p:spPr>
        <p:txBody>
          <a:bodyPr vert="horz" lIns="68580" tIns="34290" rIns="68580" bIns="34290" rtlCol="0" anchor="t"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</a:rPr>
              <a:t>Roughly </a:t>
            </a:r>
            <a:r>
              <a:rPr lang="en-US" b="0" i="0" u="none" strike="noStrike">
                <a:solidFill>
                  <a:srgbClr val="FF0000"/>
                </a:solidFill>
                <a:effectLst/>
              </a:rPr>
              <a:t>80% </a:t>
            </a:r>
            <a:r>
              <a:rPr lang="en-US" b="0" i="0" u="none" strike="noStrike">
                <a:effectLst/>
              </a:rPr>
              <a:t>of donors concerned about ability of health and human related non-profits to deliver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u="none" strike="noStrike">
                <a:effectLst/>
              </a:rPr>
              <a:t>But </a:t>
            </a:r>
            <a:r>
              <a:rPr lang="en-US" b="0" i="0" u="none" strike="noStrike">
                <a:solidFill>
                  <a:srgbClr val="FF0000"/>
                </a:solidFill>
                <a:effectLst/>
              </a:rPr>
              <a:t>at least half </a:t>
            </a:r>
            <a:r>
              <a:rPr lang="en-US" b="0" i="0" u="none" strike="noStrike">
                <a:effectLst/>
              </a:rPr>
              <a:t>also concerned about organizations working in other areas, like the arts and environment.</a:t>
            </a:r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F6EFED4-6AB9-400B-B4FC-B783686D2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040" y="857258"/>
            <a:ext cx="5162961" cy="5143493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88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2958-2C52-4C99-8548-85CB52F9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084" y="875303"/>
            <a:ext cx="4594586" cy="109053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Volunteer Challenges</a:t>
            </a:r>
          </a:p>
        </p:txBody>
      </p:sp>
      <p:pic>
        <p:nvPicPr>
          <p:cNvPr id="5" name="Picture 4" descr="A close up of a flag&#10;&#10;Description automatically generated">
            <a:extLst>
              <a:ext uri="{FF2B5EF4-FFF2-40B4-BE49-F238E27FC236}">
                <a16:creationId xmlns:a16="http://schemas.microsoft.com/office/drawing/2014/main" id="{D720D813-217A-4F02-8B2D-D9302C7E21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756908" y="1189477"/>
            <a:ext cx="3628516" cy="3797804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AE7E6-04AD-4DFA-A17A-D747DE8B5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085" y="2008615"/>
            <a:ext cx="4932827" cy="3268258"/>
          </a:xfrm>
        </p:spPr>
        <p:txBody>
          <a:bodyPr anchor="ctr"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Volunteer activity </a:t>
            </a:r>
            <a:r>
              <a:rPr lang="en-US" sz="1800" b="1">
                <a:solidFill>
                  <a:srgbClr val="000000"/>
                </a:solidFill>
              </a:rPr>
              <a:t>is likely to dramatically decrease </a:t>
            </a:r>
            <a:r>
              <a:rPr lang="en-US" sz="1800">
                <a:solidFill>
                  <a:srgbClr val="000000"/>
                </a:solidFill>
              </a:rPr>
              <a:t>due to the pandemic.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Stay at home orders creating challenges to deliver critical services.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000000"/>
                </a:solidFill>
              </a:rPr>
              <a:t>47% </a:t>
            </a:r>
            <a:r>
              <a:rPr lang="en-US" sz="1800">
                <a:solidFill>
                  <a:srgbClr val="000000"/>
                </a:solidFill>
              </a:rPr>
              <a:t>of volunteers believe their time will decrease or stop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0" u="none" strike="noStrike">
                <a:solidFill>
                  <a:srgbClr val="000000"/>
                </a:solidFill>
                <a:effectLst/>
              </a:rPr>
              <a:t>57% </a:t>
            </a:r>
            <a:r>
              <a:rPr lang="en-US" b="0" i="0" u="none" strike="noStrike">
                <a:solidFill>
                  <a:srgbClr val="000000"/>
                </a:solidFill>
                <a:effectLst/>
              </a:rPr>
              <a:t>of Boomer donors wil</a:t>
            </a:r>
            <a:r>
              <a:rPr lang="en-US">
                <a:solidFill>
                  <a:srgbClr val="000000"/>
                </a:solidFill>
              </a:rPr>
              <a:t>l decrease volunteering</a:t>
            </a:r>
            <a:endParaRPr lang="en-US" b="0" i="0" u="none" strike="noStrike">
              <a:solidFill>
                <a:srgbClr val="000000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i="1" u="sng">
                <a:solidFill>
                  <a:srgbClr val="000000"/>
                </a:solidFill>
              </a:rPr>
              <a:t>Silver Lining:</a:t>
            </a:r>
            <a:r>
              <a:rPr lang="en-US" sz="1800" b="1" i="1">
                <a:solidFill>
                  <a:srgbClr val="000000"/>
                </a:solidFill>
              </a:rPr>
              <a:t>  </a:t>
            </a:r>
            <a:r>
              <a:rPr lang="en-US" sz="1800" b="1">
                <a:solidFill>
                  <a:srgbClr val="000000"/>
                </a:solidFill>
              </a:rPr>
              <a:t>9% </a:t>
            </a:r>
            <a:r>
              <a:rPr lang="en-US" sz="1800">
                <a:solidFill>
                  <a:srgbClr val="000000"/>
                </a:solidFill>
              </a:rPr>
              <a:t>of Gen X and </a:t>
            </a:r>
            <a:r>
              <a:rPr lang="en-US" sz="1800" b="1">
                <a:solidFill>
                  <a:srgbClr val="000000"/>
                </a:solidFill>
              </a:rPr>
              <a:t>31% </a:t>
            </a:r>
            <a:r>
              <a:rPr lang="en-US" sz="1800">
                <a:solidFill>
                  <a:srgbClr val="000000"/>
                </a:solidFill>
              </a:rPr>
              <a:t>of Millennials expect their volunteer time to </a:t>
            </a:r>
            <a:r>
              <a:rPr lang="en-US" sz="1800" b="1">
                <a:solidFill>
                  <a:srgbClr val="000000"/>
                </a:solidFill>
              </a:rPr>
              <a:t>increase.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F1901-DB77-4A9E-B8E0-2210CD75FF0B}"/>
              </a:ext>
            </a:extLst>
          </p:cNvPr>
          <p:cNvSpPr txBox="1"/>
          <p:nvPr/>
        </p:nvSpPr>
        <p:spPr>
          <a:xfrm>
            <a:off x="1649129" y="5767468"/>
            <a:ext cx="8633012" cy="433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Aft>
                <a:spcPts val="450"/>
              </a:spcAft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https://money.yahoo.com/heres-where-americans-plan-to-spend-more-as-economy-reopens-180045525.html?soc_src=community&amp;soc_trk=ma</a:t>
            </a:r>
          </a:p>
          <a:p>
            <a:pPr defTabSz="457200">
              <a:spcAft>
                <a:spcPts val="450"/>
              </a:spcAft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https://www.fidelitycharitable.org/insights/how-covid-19-is-shifting-donor-giving.html</a:t>
            </a:r>
          </a:p>
        </p:txBody>
      </p:sp>
    </p:spTree>
    <p:extLst>
      <p:ext uri="{BB962C8B-B14F-4D97-AF65-F5344CB8AC3E}">
        <p14:creationId xmlns:p14="http://schemas.microsoft.com/office/powerpoint/2010/main" val="812484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7837A3-1C2A-4984-B6B3-8EBD4BBD21B1}"/>
              </a:ext>
            </a:extLst>
          </p:cNvPr>
          <p:cNvSpPr/>
          <p:nvPr/>
        </p:nvSpPr>
        <p:spPr>
          <a:xfrm>
            <a:off x="1524000" y="1"/>
            <a:ext cx="9144000" cy="685799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22DD2A38-FAB3-4E34-A481-B4F6F97329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3641" y="755767"/>
            <a:ext cx="9143985" cy="5143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294AD6-AF1E-4AFE-94AB-98EE454B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808" y="755767"/>
            <a:ext cx="3434556" cy="1612049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FFFF"/>
                </a:solidFill>
              </a:rPr>
              <a:t>Non-profit Challenges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530A9-789F-485A-A8B5-AEEECC1AB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416" y="1656648"/>
            <a:ext cx="4308514" cy="3544707"/>
          </a:xfrm>
        </p:spPr>
        <p:txBody>
          <a:bodyPr anchor="ctr"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Engagement with donors is different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Events can’t take place the way they used 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Ability to provide in-person services are affected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Donors need new, easier ways to support the cause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Businesses aren’t fully operating hurting available funds for donation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Faith-based giving is affected with lack of church services in-person</a:t>
            </a:r>
          </a:p>
          <a:p>
            <a:pPr marL="0" indent="0">
              <a:buNone/>
            </a:pPr>
            <a:endParaRPr lang="en-US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29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354FCD-E3D0-4536-9E81-84DF653A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337" y="3018463"/>
            <a:ext cx="3153103" cy="1007066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/>
              <a:t>Timing:</a:t>
            </a:r>
            <a:br>
              <a:rPr lang="en-US" sz="3000" b="1" dirty="0"/>
            </a:br>
            <a:r>
              <a:rPr lang="en-US" sz="3000" b="1" dirty="0"/>
              <a:t>Act </a:t>
            </a:r>
            <a:r>
              <a:rPr lang="en-US" sz="3000" b="1" u="sng" dirty="0"/>
              <a:t>NOW</a:t>
            </a:r>
            <a:r>
              <a:rPr lang="en-US" sz="3000" b="1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32ED36-6D4E-400E-B1C5-236A91AE9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945" y="4363751"/>
            <a:ext cx="8036142" cy="1969672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950" dirty="0"/>
              <a:t>Giving is still happening!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50" dirty="0"/>
              <a:t>In some types of organizations, services are needed now more than ever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50" dirty="0"/>
              <a:t>Don’t give up on those who did not donate in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950" dirty="0"/>
              <a:t>Non-profits will still need to be creative in lieu of in-person events</a:t>
            </a:r>
            <a:endParaRPr lang="en-US" sz="1350" dirty="0"/>
          </a:p>
          <a:p>
            <a:pPr>
              <a:buFont typeface="Arial" panose="020B0604020202020204" pitchFamily="34" charset="0"/>
              <a:buChar char="•"/>
            </a:pPr>
            <a:endParaRPr lang="en-US" sz="1350" dirty="0"/>
          </a:p>
          <a:p>
            <a:pPr>
              <a:buFont typeface="Arial" panose="020B0604020202020204" pitchFamily="34" charset="0"/>
              <a:buChar char="•"/>
            </a:pPr>
            <a:endParaRPr lang="en-US" sz="1350" dirty="0"/>
          </a:p>
          <a:p>
            <a:pPr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C0C538C-36A3-4EF9-B69D-DED26BCAD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7853" y="945179"/>
            <a:ext cx="4899259" cy="34185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3174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493514" y="931025"/>
            <a:ext cx="5201926" cy="5080570"/>
          </a:xfrm>
        </p:spPr>
        <p:txBody>
          <a:bodyPr>
            <a:normAutofit fontScale="25000" lnSpcReduction="20000"/>
          </a:bodyPr>
          <a:lstStyle/>
          <a:p>
            <a:pPr lvl="1">
              <a:lnSpc>
                <a:spcPct val="80000"/>
              </a:lnSpc>
              <a:spcBef>
                <a:spcPts val="1700"/>
              </a:spcBef>
              <a:buNone/>
              <a:defRPr/>
            </a:pPr>
            <a:r>
              <a:rPr lang="en-US" sz="1400" dirty="0">
                <a:ea typeface="ＭＳ Ｐゴシック" pitchFamily="34" charset="-128"/>
              </a:rPr>
              <a:t>	</a:t>
            </a:r>
            <a:r>
              <a:rPr lang="en-US" sz="14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  <a:p>
            <a:r>
              <a:rPr lang="en-US" sz="9600" dirty="0"/>
              <a:t>Average person is exposed to </a:t>
            </a:r>
            <a:r>
              <a:rPr lang="en-US" sz="9600" b="1" dirty="0">
                <a:solidFill>
                  <a:srgbClr val="FF0000"/>
                </a:solidFill>
              </a:rPr>
              <a:t>1.85 million </a:t>
            </a:r>
            <a:r>
              <a:rPr lang="en-US" sz="9600" dirty="0"/>
              <a:t>messages per year</a:t>
            </a:r>
          </a:p>
          <a:p>
            <a:endParaRPr lang="en-US" sz="9600" dirty="0"/>
          </a:p>
          <a:p>
            <a:r>
              <a:rPr lang="en-US" sz="9600" dirty="0"/>
              <a:t>Average number of advertisement and brand exposures per day per person: </a:t>
            </a:r>
            <a:r>
              <a:rPr lang="en-US" sz="9600" b="1" dirty="0">
                <a:solidFill>
                  <a:srgbClr val="FF0000"/>
                </a:solidFill>
              </a:rPr>
              <a:t>5,000+</a:t>
            </a:r>
          </a:p>
          <a:p>
            <a:endParaRPr lang="en-US" sz="9600" b="1" dirty="0"/>
          </a:p>
          <a:p>
            <a:r>
              <a:rPr lang="en-US" sz="9600" dirty="0"/>
              <a:t>Average number of “ads only” that we have some awareness of per day: </a:t>
            </a:r>
            <a:r>
              <a:rPr lang="en-US" sz="9600" b="1" dirty="0">
                <a:solidFill>
                  <a:srgbClr val="FF0000"/>
                </a:solidFill>
              </a:rPr>
              <a:t>86</a:t>
            </a:r>
          </a:p>
          <a:p>
            <a:endParaRPr lang="en-US" sz="9600" b="1" dirty="0"/>
          </a:p>
          <a:p>
            <a:r>
              <a:rPr lang="en-US" sz="9600" dirty="0"/>
              <a:t>Average number of “ads only” that made an impression (engagement): </a:t>
            </a:r>
            <a:r>
              <a:rPr lang="en-US" sz="9600" b="1" dirty="0">
                <a:solidFill>
                  <a:srgbClr val="FF0000"/>
                </a:solidFill>
              </a:rPr>
              <a:t>12</a:t>
            </a:r>
          </a:p>
          <a:p>
            <a:pPr lvl="1">
              <a:lnSpc>
                <a:spcPct val="80000"/>
              </a:lnSpc>
              <a:spcBef>
                <a:spcPts val="1700"/>
              </a:spcBef>
              <a:buNone/>
              <a:defRPr/>
            </a:pPr>
            <a:endParaRPr lang="en-US" sz="8600" dirty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86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86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480" y="-265580"/>
            <a:ext cx="416052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CHALLENGES TODAY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4160" y="6499276"/>
            <a:ext cx="6482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Source: sjinsights.net, 2014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41" y="1656080"/>
            <a:ext cx="3870959" cy="35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679" y="2489447"/>
            <a:ext cx="2364714" cy="4146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163" y="3252938"/>
            <a:ext cx="8146474" cy="2215566"/>
          </a:xfrm>
        </p:spPr>
        <p:txBody>
          <a:bodyPr>
            <a:noAutofit/>
          </a:bodyPr>
          <a:lstStyle/>
          <a:p>
            <a:pPr algn="r"/>
            <a:r>
              <a:rPr lang="en-US" sz="6600" dirty="0">
                <a:latin typeface="+mn-lt"/>
                <a:ea typeface="Adobe Heiti Std R" pitchFamily="34" charset="-128"/>
              </a:rPr>
              <a:t>Strategies for </a:t>
            </a:r>
            <a:br>
              <a:rPr lang="en-US" sz="6600" dirty="0">
                <a:latin typeface="+mn-lt"/>
                <a:ea typeface="Adobe Heiti Std R" pitchFamily="34" charset="-128"/>
              </a:rPr>
            </a:br>
            <a:r>
              <a:rPr lang="en-US" sz="6600" dirty="0">
                <a:latin typeface="+mn-lt"/>
                <a:ea typeface="Adobe Heiti Std R" pitchFamily="34" charset="-128"/>
              </a:rPr>
              <a:t>Nonprofit</a:t>
            </a:r>
            <a:br>
              <a:rPr lang="en-US" sz="6600" dirty="0">
                <a:latin typeface="+mn-lt"/>
                <a:ea typeface="Adobe Heiti Std R" pitchFamily="34" charset="-128"/>
              </a:rPr>
            </a:br>
            <a:r>
              <a:rPr lang="en-US" sz="6600" dirty="0">
                <a:latin typeface="+mn-lt"/>
                <a:ea typeface="Adobe Heiti Std R" pitchFamily="34" charset="-128"/>
              </a:rPr>
              <a:t>Success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4237" y="919787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9600" b="1" dirty="0">
                <a:solidFill>
                  <a:srgbClr val="FF0000"/>
                </a:solidFill>
                <a:latin typeface="Calibri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04836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36CD26-EA24-453C-83F3-0B9F8FAD7DB9}"/>
              </a:ext>
            </a:extLst>
          </p:cNvPr>
          <p:cNvSpPr/>
          <p:nvPr/>
        </p:nvSpPr>
        <p:spPr>
          <a:xfrm>
            <a:off x="1524000" y="857250"/>
            <a:ext cx="1448482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457200"/>
            <a:r>
              <a:rPr lang="en-US" sz="2700" dirty="0">
                <a:solidFill>
                  <a:prstClr val="white"/>
                </a:solidFill>
                <a:latin typeface="Calibri"/>
              </a:rPr>
              <a:t>It Takes 7 to 22 </a:t>
            </a:r>
          </a:p>
          <a:p>
            <a:pPr algn="ctr" defTabSz="457200"/>
            <a:r>
              <a:rPr lang="en-US" sz="2700" dirty="0">
                <a:solidFill>
                  <a:prstClr val="white"/>
                </a:solidFill>
                <a:latin typeface="Calibri"/>
              </a:rPr>
              <a:t>Touchpoints to Convert. </a:t>
            </a:r>
          </a:p>
          <a:p>
            <a:pPr algn="ctr" defTabSz="457200"/>
            <a:r>
              <a:rPr lang="en-US" sz="1050" dirty="0">
                <a:solidFill>
                  <a:prstClr val="white"/>
                </a:solidFill>
                <a:latin typeface="Calibri"/>
              </a:rPr>
              <a:t>DMA, 2018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498C6E-AAD4-4D92-9EBB-97D96E7F2FED}"/>
              </a:ext>
            </a:extLst>
          </p:cNvPr>
          <p:cNvSpPr/>
          <p:nvPr/>
        </p:nvSpPr>
        <p:spPr>
          <a:xfrm>
            <a:off x="3401786" y="1306287"/>
            <a:ext cx="6800850" cy="4310743"/>
          </a:xfrm>
          <a:prstGeom prst="roundRect">
            <a:avLst/>
          </a:prstGeom>
          <a:solidFill>
            <a:srgbClr val="4472C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defTabSz="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white"/>
                </a:solidFill>
                <a:latin typeface="Calibri"/>
              </a:rPr>
              <a:t>People are still donating!  Keep engaging and raising awareness of your cause.</a:t>
            </a:r>
          </a:p>
          <a:p>
            <a:pPr marL="257175" indent="-257175" defTabSz="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white"/>
                </a:solidFill>
                <a:latin typeface="Calibri"/>
              </a:rPr>
              <a:t>Look for new ways to communicate and adapt to our “new world”</a:t>
            </a:r>
          </a:p>
          <a:p>
            <a:pPr marL="257175" indent="-257175" defTabSz="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white"/>
                </a:solidFill>
                <a:latin typeface="Calibri"/>
              </a:rPr>
              <a:t>Make donating to your cause EASY with a great website</a:t>
            </a:r>
          </a:p>
          <a:p>
            <a:pPr marL="257175" indent="-257175" defTabSz="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white"/>
                </a:solidFill>
                <a:latin typeface="Calibri"/>
              </a:rPr>
              <a:t>Use data to personalize</a:t>
            </a:r>
          </a:p>
          <a:p>
            <a:pPr marL="257175" indent="-257175" defTabSz="457200"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prstClr val="white"/>
                </a:solidFill>
                <a:latin typeface="Calibri"/>
              </a:rPr>
              <a:t>Multi-channel, multi-touchpoint is key!</a:t>
            </a:r>
          </a:p>
          <a:p>
            <a:pPr marL="257175" indent="-257175" defTabSz="457200">
              <a:buFont typeface="Arial" panose="020B0604020202020204" pitchFamily="34" charset="0"/>
              <a:buChar char="•"/>
            </a:pPr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DB7E7CA-9F7B-49BA-84BE-B2D6F0F32447}"/>
              </a:ext>
            </a:extLst>
          </p:cNvPr>
          <p:cNvSpPr txBox="1">
            <a:spLocks/>
          </p:cNvSpPr>
          <p:nvPr/>
        </p:nvSpPr>
        <p:spPr>
          <a:xfrm>
            <a:off x="1713914" y="-2599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prstClr val="white"/>
                </a:solidFill>
                <a:latin typeface="Calibri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40162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0"/>
          <p:cNvSpPr txBox="1">
            <a:spLocks noChangeArrowheads="1"/>
          </p:cNvSpPr>
          <p:nvPr/>
        </p:nvSpPr>
        <p:spPr bwMode="auto">
          <a:xfrm>
            <a:off x="1828800" y="818356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  <a:latin typeface="Calibri" pitchFamily="34" charset="0"/>
              </a:rPr>
              <a:t>Donors across ALL Generations are Multi-Channel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1" y="1456245"/>
            <a:ext cx="8575513" cy="4541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44320" y="6563361"/>
            <a:ext cx="3451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  <a:latin typeface="Calibri"/>
              </a:rPr>
              <a:t>Source:  Next Generation of American Giving, Blackbaud, 2013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152DEA9-A324-462C-8D91-263CEB95E91B}"/>
              </a:ext>
            </a:extLst>
          </p:cNvPr>
          <p:cNvSpPr txBox="1">
            <a:spLocks noChangeArrowheads="1"/>
          </p:cNvSpPr>
          <p:nvPr/>
        </p:nvSpPr>
        <p:spPr>
          <a:xfrm>
            <a:off x="1554480" y="-265580"/>
            <a:ext cx="416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>
                <a:solidFill>
                  <a:prstClr val="white"/>
                </a:solidFill>
                <a:latin typeface="Calibri"/>
                <a:ea typeface="ＭＳ Ｐゴシック" pitchFamily="34" charset="-128"/>
              </a:rPr>
              <a:t>CHALLENGES TODAY</a:t>
            </a:r>
            <a:endParaRPr lang="en-US" sz="3600" b="1" dirty="0">
              <a:solidFill>
                <a:prstClr val="white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5770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E63756-C415-4E5A-904B-D7D5CB5C6B59}"/>
              </a:ext>
            </a:extLst>
          </p:cNvPr>
          <p:cNvSpPr/>
          <p:nvPr/>
        </p:nvSpPr>
        <p:spPr>
          <a:xfrm>
            <a:off x="1524000" y="-67377"/>
            <a:ext cx="9326880" cy="133579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291" name="Picture 3" descr="C:\Users\jeng\AppData\Local\Microsoft\Windows\Temporary Internet Files\Content.IE5\QOKU2DKX\MP90044872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676" y="1182687"/>
            <a:ext cx="6662372" cy="444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1378" y="39687"/>
            <a:ext cx="9076622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Expanding your reach; who to target?</a:t>
            </a:r>
          </a:p>
        </p:txBody>
      </p:sp>
      <p:sp>
        <p:nvSpPr>
          <p:cNvPr id="11" name="AutoShape 6" descr="data:image/jpeg;base64,/9j/4AAQSkZJRgABAQAAAQABAAD/2wCEAAkGBxQTEhUUExIVFhUWGBgaFRgYFRUUFRgYFhcXGBgTGBUYHCggGBwlHRcUITEhJSkrLi4uFx8zOD8sNygtLisBCgoKDg0OGxAQGywkICQsMCwvLCwsLCwsLDQsNCwsLCwsLCwsLCwsLDQuLCwsLCwsLCwsLCwvLC8sLCwsLCwsLP/AABEIAMIBAwMBIgACEQEDEQH/xAAcAAEAAQUBAQAAAAAAAAAAAAAABQMEBgcIAgH/xABMEAABAwIDBAYFBgoIBgMAAAABAAIDBBEFEiEGMUFRBxMiYXGBMnKRscEUIzNCkqEIFjVSVYKTorLRQ1Ric5Sz0vAVGGOD4fEXNEX/xAAaAQEBAQEBAQEAAAAAAAAAAAAAAQIDBAUG/8QAMREAAgEDAgQEBQMFAQAAAAAAAAERAgMhEjEEQVHwEyIygUJhcZHRFLHBFUNSoeEF/9oADAMBAAIRAxEAPwDeKIiAIiIAiIgCIiAIiIAiIgCIiAIiIAiIgCIiAIiIAiIgCIiAIiIAiIgCIiAIiIAiIgCIiAIiIAiIgCIiAIiIAiIgCIiAIiIAiIgCIiAIiIAiIgCIiAIiIAiIgCIiAIiIAiIgCIiAIiIAiIgCIiAIiIAiIgCIiAIiIAiIgCIiAIiIAiIgCIiAIiIAiIgCIiAIiIAiIgCIiAIiIAiIgCIiAIiIAiIgCIqFTWMj9NwHIbyfADUqNpbgrovMbrgGxF+B3+a9KgIiIAiIgCIiAIiIAiIgCIiAIiIAiIgCIiAIiIAiIgCIiAtampMdy4XZzG8eI5d6rQTteLtNwvbmgixFwd6xWrL6SUFurHbu8cWnvC4XbjtxU/Tz+Xz+hG4MrRU6ecPaHNNwRcKou5QvjjbUqlWVIjY57twHtPALGMaxVzxluGjj/vivNxHE02ac5fJEbL/FMfAu2LV27Mdw8B9YqtguG2+dkuZHa3OpH/lRmzWGZz1jh2R6IPE8ysrWbCruRcuey6EWchERes0EREAREQBERAEREAREQBERAEREAREQBERAEREAREQBERAFaYpRCaMsO/6p5HgrtFGk1DBhuD4mYZBG++U6OHJ17H4LMgVhm2lOGyMeBbPe/LMLa+xTVLiQbRiU7w23fcaALx2a3brroqeFlfyZT5EVtXiN3ll+ywAu8T8bae1Y9gsTqmYNG7e48gsf2hxcvkLQdXEFwBvrazWA8be8rZmxGDdRAC4fOSC7u4HcF4rdv9Te1vbuF38zHqqJ+CIMaGt3AWCqIi+0dQiIgCIiAIiIAiIgCIiAIiIAiIgCIiAIo6ux6lhNpamCM8nysafYSrJm2uHE2GIUpP8Afxf6lnUupnXT1J5Fa0WIxSi8Uscg/sPa/wDhKulU09ipp7BEUHX7YUMMjopqyCORvpMdI1rhcAi4PcQfNG0tw2luTiLG/wAfcN/SFN+1b/NPx9w39IU37Vv81NS6k109TJEWON28w0//AKFN+2YPeVLUWLwTAuinikAFyWSNfYczlKupdRqp6l6igq3a6li0dLr3C6jn9I9CPrv+wpqXU6+HV0J/GcNE8ZYdDvaeRWu8exd0FKYibEPcPPTTyWRf/JVD+e/7BWuukCphrJs9PO1ocAXNeJG9saXFmneLLycTQq6fK8vD+hHZreyKvRzhXyuszuF2R9t3j9Ue33LeK1d0e41SUVPkfJmle7NIWtJbyABNibDu4rMoNr6Z+5zvNq6cPTTRRBVZrXIn0VnS4nFIbNcCeSunvAFyQAN5JsPavRJhqNz0igqnbPD4zZ9dTA8uujv7Lr3R7XUMptHW0zjyE0d/ZdTVT1M66epNIvgN9yPcACToBqfALRo+ooD8d8O/SFJ/iIv9SucO2no53iOGrp5Xm5DWSse4gak5Wm6mpE1LqSyIoev2pooXmOasp45G2zMfNGxwuLi7SbjQgpMBtLcmEUB+O+HfpCk/xEX+pTzXAi41B3JKCaZ9RWWKYvBTNDqieOFrjYGR7WAm17AuOptdRv474d+kKT/ERf6klDUifRRUG0lI9ocyqhc07i2RrgbGxsQed0WfEo6r7mPFo/yX3Pe0WOQ0VO+ondlYweJcTuY0cXErmnbbpTrK5zmse6CD6scbiCR/1HjVx7tB3Ka/CA2lM1aKRp+bpgMw4GV4BJ77NIHm5aqSNW5Y1Zex9JXxb76MeiGAwMqa9hkfIA5kRJaxjTq0usbucRrbcL81nOJdGWFzMLDRxs00dGOreO8Fu/zuFZb2Q1N5SOUKWpfG4Pje5jhuc1xa4eBGoW9uh/pTknkbRVzsz3aQTHQuI/o5OZPB3HcdSsCxnomxCOqkhgp3zRtPYl7LGuaQCO04gXF7EDiCpbBuhPE87JDJBAWkOaS8ue1zTcEBjSL3HNZbTyt+9zLqTyt+9zo9codMn5Zq/Wj/AMmNdWQB2Vua2awzW3XtrbuuuU+mT8s1frR/5Ma1zRvmu+hhaIuz8CpWGmguxv0Uf1R+Y1G3MINuYRxgr/AqsxVETw8syyMJcCQQ3MM2o1ta66J6btnqV2GyzuijZNFkMbw0NcSXtbkJHpAgnQ+PBczonOGE5wzd21I+cd4n3rEKgrMdoJBL86wtLHi4Ic0tN+RB11uPJYfVx24t9oXjr3Ppp4LbOqsb1aucOY9q9RyjmsSWSbonLJ8LWJ0D1leFHdoVpG0ycxHHzQUstUGZ3RgZWk2GZ7gxpJ5AuB8lovaba+rr3l1TO5wvpGDlib3NYNPPetndKlaxuHGMvyvkkZlZftOa0kuNvzRYa7r27lp3DqF88scMTcz5HNYwc3ONh4L1UJRLPncRGuWWyLpbZnoWoIYm/KWmomI7ZLnsYDxDGtI07zc+G5WW2nQpSyROfQgwzNBLWFznRvt9U5iS0ngQbdy3qe8HDU94NN7KbdVtA4GCZxjG+J5L4iOWU+j4tsV0vsHtlDilP1kYyvb2Zoibljj38WnWx+IIXIskZaS1wIIJBB0II0IKy/on2idRYlC69o5XCKUcC2QgBx9V2V3keajhZQaSUog9q8N+TVtTBawjle0eqHHL91lL9FOIdRi1I69g6Tqz/wB0GP3uCm+nzDeqxVzwNJ42SeYBjP8AAD5rX9FUmORkjfSY5rh4tII9yb0wRZog7bc6wudwXGm12K/Kq2oqL3Ekry31L2YPJoaF090h48IcInqGn04QIyOc4DWkeGa/kuSlU5clTlz3kLrnouxf5VhdLITdwYI3880XYJPjlB81yMt9fg24veKppSfQc2Vg7njK63gWs+0j3TLVhpll+EriHbpIAdwkkcPEta0/uvWklsPp3r+txaRvCFkcf7uc/e8rB8JojPPFC3fLIxg8XuDfiicKSUuE2dTdGeBMiwuka5ozGIPNxreUmS376LLoIgxrWtFg0AAdwFgEWVbpjKMq1TGVk4520qDJiFW87zUTezrHAfdZWeCUwlqYIzufLG0+DngH3q+23pTFiFYwi1qiX2F5IPsIUfhFV1U8Mp3RyMf9lwd8Ffg9i/28dDtdrbCw3Ba8266VosNqvk76Z8hyNfma9oFnX0sR3LYUbw4Ag3BAIPMHcVovpl2Hr6zEetpqZ0kfVMbmDo2i4LriznA8QlT2yWp7Q4JH/mAg/qUv7Rn8k/5gIP6lL+0Z/Jae2h2OraJjX1VOYmvOVpLo3XNr27LjwUEiU7P9vwEp2q/b8HaOzmLCrpYagNLBKwPDSbkA8CVzF0yflmr9aP8AyY10R0Zfkqi/uGe5c79Mn5Zq/Wj/AMmNKeX0/BKcx9PwYWs8g6XsUY1rGzsDWgNaOpj0DRYD0eSwNboxjoSaaJs9HNI6XqmyGKTIQ+7Q4sY5oGU8r3v3b0qiclricms9otrqyusKqofIGm4bo1gPPI0AX77XURS0z5HtZGxz3uNmtaC5xPIAb1TItvWwui/pEOHyBksMToDYSPbE1s7AbDPnaLvA0uHXJ4I8LCD8q8q7/kzPDtkZqLDI2VFusc5zy3Q9WHW+buN5FrnvcbbrrC8RZqt/bWNbNSZ2EOaQHNcDcFpFwQeIOi0Vi8diV57yPdYc0EC4L3GF8evsS851RN4Y3VZtgsW5YbhLdQs/wKPdddKDo8I1F0sVvWYg9vCFjIx5DM4fae5SPQTSCTF4if6Nkrx45co/iWE4xXGeeWY75JHv5+k4m3leyzLoOrhFi8IcbCRskfm5pIHmWgea9tWEfKuOcnUqIi0U5G6UqUR4tWNbu60u85AHn73FYuxxBBGhBuPELI+kmtE2KVj2m465zQeYZ2L/ALqx6CIvc1rd7iAPEmwWafSvoYpjQp6G8Pwh6HPTUVVbddjv+4wPb/A72rRa6o6XcI63BpmgawtZI3u6ojMfsZ1yupRjBLeMM2n0gbTdbgeFQA3Lmkv1/q94RfxOY/qrWdDSulkZGwXdI5rGjvcQ0D2leZJ3ODWkkhgIaOABcXEDzcT5rN+hPCPlGKwki7YQ6V36gs399zPYok6ae/YJOmnv6Io9L2zoosQMbBaN0UTmeTBG795jj5qr0K4v8nxWG5s2YOhd+uLt/faz2rYf4SOEZoKaqA1je6N3qyDM2/gWH7S0LTzOY5r2GzmkOaRvBabg+0Il5dK5doJeXSuXaJTbCv6+uqpr3D5pCPVzHL91lkPQrhvX4vT6XEWaV36jTlP2ixYOVur8GvDbyVdQR6LWRNPrEud/Cz2qtRTAailU+xvhERbOhzx+EJsw6KqbWsb83OA2Qj6srBYX9ZoFvVK1I1pJAAuToANSTyXXtRiMVS6aF7WODATle0ObnhfmDrHwafJavZsZTmWaoYGwND6eSnMdy6GWHMXgtP1HaOs08vzbLzq/bWJ6/wDTKxg+9F/S22OOOirWSFzbRxSNaXuIvlbG9g1uNACL8PE51N0uYUGlzahz7C+VkMpdbvu0AbxvI3rD6zAKZxilhis5tU+plJc7MbtdlcLn0c4iNvFReF4H1OJVFRIGvZK1r2N0JzPlEmY29EtfCbacr9+HxNtLDxEkiFhmO9KnSQMU6uOOExxROLmlxvI4kW1A0aLcNViUWFCSFr2HK5pkE2Y2AtG6aN49ZjZQBzj/ALS2JU7CwS1UFi4QukmfUPAFwXZXsjN7gN1Ld31SeKmpqCmkmkqJAXmRrGSRk/NODC3K8W1Y9oYACDuPjePi7VCTncqhGyejcZcLow7QthaHA6EEDUEcFo3bzAJK3HqpkYOTPD1kluyxroo+0Tu52HErasG0DmZnElwsQR3Ef+lAyVEfWOnjYGyPbH1juLnR3AuL2sBYeS4P/wBC2qJW+xlNJI0hV4M9rJZRbqmS9W1x0zkl1svPRhJXX+DSBsFOx2jjEzT1WNutTGlgdD1b4mGHMXCPtZQ4uLy4a3BzFx04OI3Gyn6bHnCzs2jGljO65vf4J/UbcyWVMkLj3R5TmsrXtc3JVMswAAmKQnNI+xsLZmMdob2c4eOtsD2ZnilfBPHl+VRzwsLh2c8YZM12a1rZmMsRroVtKoxEk3BtpbTwtbzVtBWdo9Y1rmj6E9nOwluUuB1LdTINdSCeFlztcdOqduXy2SJS0sHjoS2iM1HNh01+shYZIQd5idZ2UX5Eg+DxyWPbQ0p6wtA1udFOR0TW1UdWwkSxRuZ2RYODhYF1t+UF4tbW4/NAVWuDHy5yN+vnYj4/crc4606Mb9DvZuKhNGDx4HI6QMNgCHHNvFmC/wB/Z+0FH0MRe9rWi5cQAtiU1HYOseyWZRzG8X9mUeSp01BDGQ5jAHaC9huF93LevH+rif8AR1V9EbhWGObIGu52vw0Ww9mKQGRrd/Pw4j2XUCSARz3+akMLxTqXPdbR7CGkHc61rrrZ4xKpa8Iy+IdWDTm3mw09HWyRsjJhfK1sDtA0iYuMbLk7xlc39VQMOGVMdS5sTXmWCUNzRgnK8SBjCDbS7y0AnfcLf2P4u2oFOJG5jHYm9/TYbtkGup468VZU/VtMhDGgve15NhdzmDsOdfiNLcjrv1Xsq4+ilunc8yhKGU9nenGLqgK6nlZILtc+NgdG5zbX0JBa7UXbra6sdsunNjoXR0Ecge4EdbIGtyX4sYCbu5XsB3r5X7PUpg6qzhEZ+vkbfNmksQW3Pot3DnYW3m4t9qMDjrYGBrWiVtgwgNja1j5I+skda2Yta02HLNvJFt08XaqqVMvJI5San2cphNWU8b9WyTRNffiHPaD7ysz6KdjJJsVtI20dHKTKeHWROOWMc+02+7cDuuFkuGbG0lPGGPGeQ9ZJDUAESREgiI5Q4BxaQ11jcZr2Wa0eOtjMkuUAvvYBoBLnaFziBq6waLngFuri7W0mnDwZ1iVI2aGSJ3oyMcw+D2kH3rjOmwqR9QKYAdYXmOx0GYGxHtC6kpdpfmZL6kDs2teziR91/uWt49lW/wDEnVwf2Tnlc2wAbI4AONyTmBLnuGgsSOSLi7TeHyn7CMyacqaR8eQvaW9Y0PZf6zCSA4d12n2Len4NuEWiqaojV7mxM8GDM63iXN+yrLF9lIJ3QSSuvFTtc0xtJaXgvztZm1s0ZnZuJFrW3jOtipIsPoYYGuD8rZHvI0uSXP05b7eS1TxFuvZ98hVlolekrCPlWGVUQF3dWXs554+20DxLbea5N/4dJ1HyjL811nVZrjV+XPlA36C1/ELrKixwObVScGgED+zbT4+xakxLYUuw6aGBwc4VDqmFuguwtDBFoSL5RcbtbDQrVN6huU9xzNOrp3oFw3qsKY8jWeSSQ+APVj7mX81qyk6ObupX3dHezqls7fQLOr+aDA27y4mQi4Ayga8TvvDqiJlM2OINY0Z2Ma2wDbZi0ADyWvEpdUJ97DdonkVtTVbSxpzDUDiOSLpJo1PK54c2UOsH5g4g77EZgfaFZ08xc9wvprfx/wB3VEyZYmszaudn9tr+4KzZU5Kgt4Fw9y/MVZ276nnkkoqhxaQ51zlDWk8A3cF9ExLASdGjXlc6KDkqhd7ScuV5sfFXlXU3iI7wjpfPmJL+ObiDwt5qhSTgCxA3lQ2I1hYWgctV9p6m9+5FacE1EuavRw7lZSVRFhzVlXVOX9YCyta6s7TRx0W6bRJJmtqi1gG62pX2me5tOH8zu7ua84pS9ZlANgQ2/wAV8qqwXLR6Iblb5b1VQmoLJVZV9m55r5DVjIT3/FQ8Mheyzd5d9wV81jSzKTa40PenhLYSXdHiRDH8ySB4KrLPexvuCg2ROv3tvflZezPZ1idCNFmqypwEycp6vR2vGwVGaXKGkG4bof5qInqC0NHO684dVFwewnUg28Qt+D0Ek+ay9zdUosVvEBfVrj7Fjsldkcwc9CvVQwxnfcOII81uqwogJmVPnBcD3FWwq+0Nd4VtM3q2Ak9rKTZRUVUSGnjYrCtyiyZTUPJhLr9ncfHmrQVvVuDb/VX2CovTPHeLedlEVDTnvxaDdRWkJJKfEtXa7gPff4KQgqRJE3XesMo577+Nyrukqy2E68T95W1ZjBZMspqrJJY7jofA8VRrnlkmW/ZOqhqytuwO45fcr01Qlha76zRquTtNF1CuxQtAaRa49/FeoMR7Nr7gR7Rb4qO2icHRRSjlYq3ip9N9iWl3/hbVpRJNRkMWMlsbxfRwAPfb/wBqjQYm63ZNgBl++/wWPfK7R3O4hV8AJOh0Du0087bwnhuml52CbMpqMaLnvJ3uIzDw3KucRIYzK5wsSXa6ZtwLR4LFZZ8rzfeXK6E/YeO/T2LDVTcz3uWTKWY7oLkiwA07hZFhjarTei1NwmstKnEj1rHDcbAeC+4hWAVBPLKVDRDNG08QdF4rpj11ubfgvSrSkzBMV7HOneBuOV/iq1LMXZx/bbZQsuJkSN55RY/cQr2nqLG/MXPklVt6SFKWYvdMxx7TTdvgqMVcchO46BWE9XaRsgO+4d3rzUu0JH1nCy7K3sXST1S7PACN7HD2K2pe3OCdwGq8UE12vZ3fBUw4tJA9JwAHxXNUxKIZEMSzsuDxLVaTtc2MHfbf5lQ8sjmxOy8HAN+JU1hs3WZ2O+swW8Vl06VII+jqSC+24AjzVaSo+ZZ3tVlL2GgHe5xv5K0qKg5Mv5oK6qiWWJJ+nri6I/nBvtUW6pc6FjiO011j4XVGgLrC3AAnwVxXR5Wkj0X6+B5KaUnBC4xmuBhjcN7TlKtOsLHxSX0dqfiosSl0Lh5+YVeZ96aPu3LorcY+ZqC9xNwzh3DePNTuDAOGeT0YtR36aBYrO8vYAN4spOoxItayNh0tr3myzXQ2oMwXFZiheHyHQO0aOQVnR1JdlHEH2hUMQkvGxp0zb1V2dAaXO320HsRW1pk1yJk1GWlkdfcQB5EK5bL1jWSjfYtePLeo/HngUgDd7zmVPCKixY3g5n3rColSTkWUj8pIHAFVGuvCAN5KssVeWyHxt7VcSkmFuXfYhdFRiSk5E28A19EgHzVrQzmN7237PwK8YfV/NvafzQfYvuIR5JGng4D7wsacwD0+b5h0ZPovBHgSqcNZd7vVyj2KhA3PGddW3afLcrOiNrO4C9/FaVCBd4j9HYcBZS2yzj1WV/1TdvMX4KBM2aNwvqVL4VWZonEekwW8QFm5T5YCKu0AIdf83Ud4KuMIeJWSNvroQozFsRzwxyjgcr/Arzs9UZZSOBHu1XKq35ASVRQhri3PuRReJ1R61+vFFFbq6mSypPox5fBW+LfTDwCIvTT6/udOZaVvpR+qfer5h3+oiLpV6UGWNeNB4o70GeJRFpbIpc4YfnXeAVw70z6pXxFyq9XsZe55Z9CzwV/Qn0PWRFivZkZbY6fnPNRNYd/qoi62dkap2Jim+gf4NVas+id4hEXP4vcxzITCxofNeqj6FvivqLu/Uae56wr+k8F6pd7fFfEUq3ZeZcYpuHifiquCfR/rfzREXpJyLnE/oIvAqjQ74vU+K+Is0bDkUNpfTZ/vgq1L9E1EW/hRXseofRd/du96lcT+hg9QfBfUXCrdAhsMPam81ToPonIi3zYZY0R1d6xUlsqdZPNfUWrmz9is8T//AFpvBe8J+kj8B7kRc36WTkecT+lf4oiK07Iy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679576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8" descr="data:image/jpeg;base64,/9j/4AAQSkZJRgABAQAAAQABAAD/2wCEAAkGBxQTEhUUExIVFhUWGBgaFRgYFRUUFRgYFhcXGBgTGBUYHCggGBwlHRcUITEhJSkrLi4uFx8zOD8sNygtLisBCgoKDg0OGxAQGywkICQsMCwvLCwsLCwsLDQsNCwsLCwsLCwsLCwsLDQuLCwsLCwsLCwsLCwvLC8sLCwsLCwsLP/AABEIAMIBAwMBIgACEQEDEQH/xAAcAAEAAQUBAQAAAAAAAAAAAAAABQMEBgcIAgH/xABMEAABAwIDBAYFBgoIBgMAAAABAAIDBBEFEiEGMUFRBxMiYXGBMnKRscEUIzNCkqEIFjVSVYKTorLRQ1Ric5Sz0vAVGGOD4fEXNEX/xAAaAQEBAQEBAQEAAAAAAAAAAAAAAQIDBAUG/8QAMREAAgEDAgQEBQMFAQAAAAAAAAERAgMhEjEEQVHwEyIygUJhcZHRFLHBFUNSoeEF/9oADAMBAAIRAxEAPwDeKIiAIiIAiIgCIiAIiIAiIgCIiAIiIAiIgCIiAIiIAiIgCIiAIiIAiIgCIiAIiIAiIgCIiAIiIAiIgCIiAIiIAiIgCIiAIiIAiIgCIiAIiIAiIgCIiAIiIAiIgCIiAIiIAiIgCIiAIiIAiIgCIiAIiIAiIgCIiAIiIAiIgCIiAIiIAiIgCIiAIiIAiIgCIiAIiIAiIgCIiAIiIAiIgCIiAIiIAiIgCIqFTWMj9NwHIbyfADUqNpbgrovMbrgGxF+B3+a9KgIiIAiIgCIiAIiIAiIgCIiAIiIAiIgCIiAIiIAiIgCIiAtampMdy4XZzG8eI5d6rQTteLtNwvbmgixFwd6xWrL6SUFurHbu8cWnvC4XbjtxU/Tz+Xz+hG4MrRU6ecPaHNNwRcKou5QvjjbUqlWVIjY57twHtPALGMaxVzxluGjj/vivNxHE02ac5fJEbL/FMfAu2LV27Mdw8B9YqtguG2+dkuZHa3OpH/lRmzWGZz1jh2R6IPE8ysrWbCruRcuey6EWchERes0EREAREQBERAEREAREQBERAEREAREQBERAEREAREQBERAFaYpRCaMsO/6p5HgrtFGk1DBhuD4mYZBG++U6OHJ17H4LMgVhm2lOGyMeBbPe/LMLa+xTVLiQbRiU7w23fcaALx2a3brroqeFlfyZT5EVtXiN3ll+ywAu8T8bae1Y9gsTqmYNG7e48gsf2hxcvkLQdXEFwBvrazWA8be8rZmxGDdRAC4fOSC7u4HcF4rdv9Te1vbuF38zHqqJ+CIMaGt3AWCqIi+0dQiIgCIiAIiIAiIgCIiAIiIAiIgCIiAIo6ux6lhNpamCM8nysafYSrJm2uHE2GIUpP8Afxf6lnUupnXT1J5Fa0WIxSi8Uscg/sPa/wDhKulU09ipp7BEUHX7YUMMjopqyCORvpMdI1rhcAi4PcQfNG0tw2luTiLG/wAfcN/SFN+1b/NPx9w39IU37Vv81NS6k109TJEWON28w0//AKFN+2YPeVLUWLwTAuinikAFyWSNfYczlKupdRqp6l6igq3a6li0dLr3C6jn9I9CPrv+wpqXU6+HV0J/GcNE8ZYdDvaeRWu8exd0FKYibEPcPPTTyWRf/JVD+e/7BWuukCphrJs9PO1ocAXNeJG9saXFmneLLycTQq6fK8vD+hHZreyKvRzhXyuszuF2R9t3j9Ue33LeK1d0e41SUVPkfJmle7NIWtJbyABNibDu4rMoNr6Z+5zvNq6cPTTRRBVZrXIn0VnS4nFIbNcCeSunvAFyQAN5JsPavRJhqNz0igqnbPD4zZ9dTA8uujv7Lr3R7XUMptHW0zjyE0d/ZdTVT1M66epNIvgN9yPcACToBqfALRo+ooD8d8O/SFJ/iIv9SucO2no53iOGrp5Xm5DWSse4gak5Wm6mpE1LqSyIoev2pooXmOasp45G2zMfNGxwuLi7SbjQgpMBtLcmEUB+O+HfpCk/xEX+pTzXAi41B3JKCaZ9RWWKYvBTNDqieOFrjYGR7WAm17AuOptdRv474d+kKT/ERf6klDUifRRUG0lI9ocyqhc07i2RrgbGxsQed0WfEo6r7mPFo/yX3Pe0WOQ0VO+ondlYweJcTuY0cXErmnbbpTrK5zmse6CD6scbiCR/1HjVx7tB3Ka/CA2lM1aKRp+bpgMw4GV4BJ77NIHm5aqSNW5Y1Zex9JXxb76MeiGAwMqa9hkfIA5kRJaxjTq0usbucRrbcL81nOJdGWFzMLDRxs00dGOreO8Fu/zuFZb2Q1N5SOUKWpfG4Pje5jhuc1xa4eBGoW9uh/pTknkbRVzsz3aQTHQuI/o5OZPB3HcdSsCxnomxCOqkhgp3zRtPYl7LGuaQCO04gXF7EDiCpbBuhPE87JDJBAWkOaS8ue1zTcEBjSL3HNZbTyt+9zLqTyt+9zo9codMn5Zq/Wj/AMmNdWQB2Vua2awzW3XtrbuuuU+mT8s1frR/5Ma1zRvmu+hhaIuz8CpWGmguxv0Uf1R+Y1G3MINuYRxgr/AqsxVETw8syyMJcCQQ3MM2o1ta66J6btnqV2GyzuijZNFkMbw0NcSXtbkJHpAgnQ+PBczonOGE5wzd21I+cd4n3rEKgrMdoJBL86wtLHi4Ic0tN+RB11uPJYfVx24t9oXjr3Ppp4LbOqsb1aucOY9q9RyjmsSWSbonLJ8LWJ0D1leFHdoVpG0ycxHHzQUstUGZ3RgZWk2GZ7gxpJ5AuB8lovaba+rr3l1TO5wvpGDlib3NYNPPetndKlaxuHGMvyvkkZlZftOa0kuNvzRYa7r27lp3DqF88scMTcz5HNYwc3ONh4L1UJRLPncRGuWWyLpbZnoWoIYm/KWmomI7ZLnsYDxDGtI07zc+G5WW2nQpSyROfQgwzNBLWFznRvt9U5iS0ngQbdy3qe8HDU94NN7KbdVtA4GCZxjG+J5L4iOWU+j4tsV0vsHtlDilP1kYyvb2Zoibljj38WnWx+IIXIskZaS1wIIJBB0II0IKy/on2idRYlC69o5XCKUcC2QgBx9V2V3keajhZQaSUog9q8N+TVtTBawjle0eqHHL91lL9FOIdRi1I69g6Tqz/wB0GP3uCm+nzDeqxVzwNJ42SeYBjP8AAD5rX9FUmORkjfSY5rh4tII9yb0wRZog7bc6wudwXGm12K/Kq2oqL3Ekry31L2YPJoaF090h48IcInqGn04QIyOc4DWkeGa/kuSlU5clTlz3kLrnouxf5VhdLITdwYI3880XYJPjlB81yMt9fg24veKppSfQc2Vg7njK63gWs+0j3TLVhpll+EriHbpIAdwkkcPEta0/uvWklsPp3r+txaRvCFkcf7uc/e8rB8JojPPFC3fLIxg8XuDfiicKSUuE2dTdGeBMiwuka5ozGIPNxreUmS376LLoIgxrWtFg0AAdwFgEWVbpjKMq1TGVk4520qDJiFW87zUTezrHAfdZWeCUwlqYIzufLG0+DngH3q+23pTFiFYwi1qiX2F5IPsIUfhFV1U8Mp3RyMf9lwd8Ffg9i/28dDtdrbCw3Ba8266VosNqvk76Z8hyNfma9oFnX0sR3LYUbw4Ag3BAIPMHcVovpl2Hr6zEetpqZ0kfVMbmDo2i4LriznA8QlT2yWp7Q4JH/mAg/qUv7Rn8k/5gIP6lL+0Z/Jae2h2OraJjX1VOYmvOVpLo3XNr27LjwUEiU7P9vwEp2q/b8HaOzmLCrpYagNLBKwPDSbkA8CVzF0yflmr9aP8AyY10R0Zfkqi/uGe5c79Mn5Zq/Wj/AMmNKeX0/BKcx9PwYWs8g6XsUY1rGzsDWgNaOpj0DRYD0eSwNboxjoSaaJs9HNI6XqmyGKTIQ+7Q4sY5oGU8r3v3b0qiclricms9otrqyusKqofIGm4bo1gPPI0AX77XURS0z5HtZGxz3uNmtaC5xPIAb1TItvWwui/pEOHyBksMToDYSPbE1s7AbDPnaLvA0uHXJ4I8LCD8q8q7/kzPDtkZqLDI2VFusc5zy3Q9WHW+buN5FrnvcbbrrC8RZqt/bWNbNSZ2EOaQHNcDcFpFwQeIOi0Vi8diV57yPdYc0EC4L3GF8evsS851RN4Y3VZtgsW5YbhLdQs/wKPdddKDo8I1F0sVvWYg9vCFjIx5DM4fae5SPQTSCTF4if6Nkrx45co/iWE4xXGeeWY75JHv5+k4m3leyzLoOrhFi8IcbCRskfm5pIHmWgea9tWEfKuOcnUqIi0U5G6UqUR4tWNbu60u85AHn73FYuxxBBGhBuPELI+kmtE2KVj2m465zQeYZ2L/ALqx6CIvc1rd7iAPEmwWafSvoYpjQp6G8Pwh6HPTUVVbddjv+4wPb/A72rRa6o6XcI63BpmgawtZI3u6ojMfsZ1yupRjBLeMM2n0gbTdbgeFQA3Lmkv1/q94RfxOY/qrWdDSulkZGwXdI5rGjvcQ0D2leZJ3ODWkkhgIaOABcXEDzcT5rN+hPCPlGKwki7YQ6V36gs399zPYok6ae/YJOmnv6Io9L2zoosQMbBaN0UTmeTBG795jj5qr0K4v8nxWG5s2YOhd+uLt/faz2rYf4SOEZoKaqA1je6N3qyDM2/gWH7S0LTzOY5r2GzmkOaRvBabg+0Il5dK5doJeXSuXaJTbCv6+uqpr3D5pCPVzHL91lkPQrhvX4vT6XEWaV36jTlP2ixYOVur8GvDbyVdQR6LWRNPrEud/Cz2qtRTAailU+xvhERbOhzx+EJsw6KqbWsb83OA2Qj6srBYX9ZoFvVK1I1pJAAuToANSTyXXtRiMVS6aF7WODATle0ObnhfmDrHwafJavZsZTmWaoYGwND6eSnMdy6GWHMXgtP1HaOs08vzbLzq/bWJ6/wDTKxg+9F/S22OOOirWSFzbRxSNaXuIvlbG9g1uNACL8PE51N0uYUGlzahz7C+VkMpdbvu0AbxvI3rD6zAKZxilhis5tU+plJc7MbtdlcLn0c4iNvFReF4H1OJVFRIGvZK1r2N0JzPlEmY29EtfCbacr9+HxNtLDxEkiFhmO9KnSQMU6uOOExxROLmlxvI4kW1A0aLcNViUWFCSFr2HK5pkE2Y2AtG6aN49ZjZQBzj/ALS2JU7CwS1UFi4QukmfUPAFwXZXsjN7gN1Ld31SeKmpqCmkmkqJAXmRrGSRk/NODC3K8W1Y9oYACDuPjePi7VCTncqhGyejcZcLow7QthaHA6EEDUEcFo3bzAJK3HqpkYOTPD1kluyxroo+0Tu52HErasG0DmZnElwsQR3Ef+lAyVEfWOnjYGyPbH1juLnR3AuL2sBYeS4P/wBC2qJW+xlNJI0hV4M9rJZRbqmS9W1x0zkl1svPRhJXX+DSBsFOx2jjEzT1WNutTGlgdD1b4mGHMXCPtZQ4uLy4a3BzFx04OI3Gyn6bHnCzs2jGljO65vf4J/UbcyWVMkLj3R5TmsrXtc3JVMswAAmKQnNI+xsLZmMdob2c4eOtsD2ZnilfBPHl+VRzwsLh2c8YZM12a1rZmMsRroVtKoxEk3BtpbTwtbzVtBWdo9Y1rmj6E9nOwluUuB1LdTINdSCeFlztcdOqduXy2SJS0sHjoS2iM1HNh01+shYZIQd5idZ2UX5Eg+DxyWPbQ0p6wtA1udFOR0TW1UdWwkSxRuZ2RYODhYF1t+UF4tbW4/NAVWuDHy5yN+vnYj4/crc4606Mb9DvZuKhNGDx4HI6QMNgCHHNvFmC/wB/Z+0FH0MRe9rWi5cQAtiU1HYOseyWZRzG8X9mUeSp01BDGQ5jAHaC9huF93LevH+rif8AR1V9EbhWGObIGu52vw0Ww9mKQGRrd/Pw4j2XUCSARz3+akMLxTqXPdbR7CGkHc61rrrZ4xKpa8Iy+IdWDTm3mw09HWyRsjJhfK1sDtA0iYuMbLk7xlc39VQMOGVMdS5sTXmWCUNzRgnK8SBjCDbS7y0AnfcLf2P4u2oFOJG5jHYm9/TYbtkGup468VZU/VtMhDGgve15NhdzmDsOdfiNLcjrv1Xsq4+ilunc8yhKGU9nenGLqgK6nlZILtc+NgdG5zbX0JBa7UXbra6sdsunNjoXR0Ecge4EdbIGtyX4sYCbu5XsB3r5X7PUpg6qzhEZ+vkbfNmksQW3Pot3DnYW3m4t9qMDjrYGBrWiVtgwgNja1j5I+skda2Yta02HLNvJFt08XaqqVMvJI5San2cphNWU8b9WyTRNffiHPaD7ysz6KdjJJsVtI20dHKTKeHWROOWMc+02+7cDuuFkuGbG0lPGGPGeQ9ZJDUAESREgiI5Q4BxaQ11jcZr2Wa0eOtjMkuUAvvYBoBLnaFziBq6waLngFuri7W0mnDwZ1iVI2aGSJ3oyMcw+D2kH3rjOmwqR9QKYAdYXmOx0GYGxHtC6kpdpfmZL6kDs2teziR91/uWt49lW/wDEnVwf2Tnlc2wAbI4AONyTmBLnuGgsSOSLi7TeHyn7CMyacqaR8eQvaW9Y0PZf6zCSA4d12n2Len4NuEWiqaojV7mxM8GDM63iXN+yrLF9lIJ3QSSuvFTtc0xtJaXgvztZm1s0ZnZuJFrW3jOtipIsPoYYGuD8rZHvI0uSXP05b7eS1TxFuvZ98hVlolekrCPlWGVUQF3dWXs554+20DxLbea5N/4dJ1HyjL811nVZrjV+XPlA36C1/ELrKixwObVScGgED+zbT4+xakxLYUuw6aGBwc4VDqmFuguwtDBFoSL5RcbtbDQrVN6huU9xzNOrp3oFw3qsKY8jWeSSQ+APVj7mX81qyk6ObupX3dHezqls7fQLOr+aDA27y4mQi4Ayga8TvvDqiJlM2OINY0Z2Ma2wDbZi0ADyWvEpdUJ97DdonkVtTVbSxpzDUDiOSLpJo1PK54c2UOsH5g4g77EZgfaFZ08xc9wvprfx/wB3VEyZYmszaudn9tr+4KzZU5Kgt4Fw9y/MVZ276nnkkoqhxaQ51zlDWk8A3cF9ExLASdGjXlc6KDkqhd7ScuV5sfFXlXU3iI7wjpfPmJL+ObiDwt5qhSTgCxA3lQ2I1hYWgctV9p6m9+5FacE1EuavRw7lZSVRFhzVlXVOX9YCyta6s7TRx0W6bRJJmtqi1gG62pX2me5tOH8zu7ua84pS9ZlANgQ2/wAV8qqwXLR6Iblb5b1VQmoLJVZV9m55r5DVjIT3/FQ8Mheyzd5d9wV81jSzKTa40PenhLYSXdHiRDH8ySB4KrLPexvuCg2ROv3tvflZezPZ1idCNFmqypwEycp6vR2vGwVGaXKGkG4bof5qInqC0NHO684dVFwewnUg28Qt+D0Ek+ay9zdUosVvEBfVrj7Fjsldkcwc9CvVQwxnfcOII81uqwogJmVPnBcD3FWwq+0Nd4VtM3q2Ak9rKTZRUVUSGnjYrCtyiyZTUPJhLr9ncfHmrQVvVuDb/VX2CovTPHeLedlEVDTnvxaDdRWkJJKfEtXa7gPff4KQgqRJE3XesMo577+Nyrukqy2E68T95W1ZjBZMspqrJJY7jofA8VRrnlkmW/ZOqhqytuwO45fcr01Qlha76zRquTtNF1CuxQtAaRa49/FeoMR7Nr7gR7Rb4qO2icHRRSjlYq3ip9N9iWl3/hbVpRJNRkMWMlsbxfRwAPfb/wBqjQYm63ZNgBl++/wWPfK7R3O4hV8AJOh0Du0087bwnhuml52CbMpqMaLnvJ3uIzDw3KucRIYzK5wsSXa6ZtwLR4LFZZ8rzfeXK6E/YeO/T2LDVTcz3uWTKWY7oLkiwA07hZFhjarTei1NwmstKnEj1rHDcbAeC+4hWAVBPLKVDRDNG08QdF4rpj11ubfgvSrSkzBMV7HOneBuOV/iq1LMXZx/bbZQsuJkSN55RY/cQr2nqLG/MXPklVt6SFKWYvdMxx7TTdvgqMVcchO46BWE9XaRsgO+4d3rzUu0JH1nCy7K3sXST1S7PACN7HD2K2pe3OCdwGq8UE12vZ3fBUw4tJA9JwAHxXNUxKIZEMSzsuDxLVaTtc2MHfbf5lQ8sjmxOy8HAN+JU1hs3WZ2O+swW8Vl06VII+jqSC+24AjzVaSo+ZZ3tVlL2GgHe5xv5K0qKg5Mv5oK6qiWWJJ+nri6I/nBvtUW6pc6FjiO011j4XVGgLrC3AAnwVxXR5Wkj0X6+B5KaUnBC4xmuBhjcN7TlKtOsLHxSX0dqfiosSl0Lh5+YVeZ96aPu3LorcY+ZqC9xNwzh3DePNTuDAOGeT0YtR36aBYrO8vYAN4spOoxItayNh0tr3myzXQ2oMwXFZiheHyHQO0aOQVnR1JdlHEH2hUMQkvGxp0zb1V2dAaXO320HsRW1pk1yJk1GWlkdfcQB5EK5bL1jWSjfYtePLeo/HngUgDd7zmVPCKixY3g5n3rColSTkWUj8pIHAFVGuvCAN5KssVeWyHxt7VcSkmFuXfYhdFRiSk5E28A19EgHzVrQzmN7237PwK8YfV/NvafzQfYvuIR5JGng4D7wsacwD0+b5h0ZPovBHgSqcNZd7vVyj2KhA3PGddW3afLcrOiNrO4C9/FaVCBd4j9HYcBZS2yzj1WV/1TdvMX4KBM2aNwvqVL4VWZonEekwW8QFm5T5YCKu0AIdf83Ud4KuMIeJWSNvroQozFsRzwxyjgcr/Arzs9UZZSOBHu1XKq35ASVRQhri3PuRReJ1R61+vFFFbq6mSypPox5fBW+LfTDwCIvTT6/udOZaVvpR+qfer5h3+oiLpV6UGWNeNB4o70GeJRFpbIpc4YfnXeAVw70z6pXxFyq9XsZe55Z9CzwV/Qn0PWRFivZkZbY6fnPNRNYd/qoi62dkap2Jim+gf4NVas+id4hEXP4vcxzITCxofNeqj6FvivqLu/Uae56wr+k8F6pd7fFfEUq3ZeZcYpuHifiquCfR/rfzREXpJyLnE/oIvAqjQ74vU+K+Is0bDkUNpfTZ/vgq1L9E1EW/hRXseofRd/du96lcT+hg9QfBfUXCrdAhsMPam81ToPonIi3zYZY0R1d6xUlsqdZPNfUWrmz9is8T//AFpvBe8J+kj8B7kRc36WTkecT+lf4oiK07Iy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831976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F534CF-6543-462A-941A-B52E1E5B495E}"/>
              </a:ext>
            </a:extLst>
          </p:cNvPr>
          <p:cNvSpPr/>
          <p:nvPr/>
        </p:nvSpPr>
        <p:spPr>
          <a:xfrm>
            <a:off x="1341120" y="5522443"/>
            <a:ext cx="9326880" cy="133579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650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9653-6023-4D45-8447-2389F783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2705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Fish where the fish are…</a:t>
            </a:r>
          </a:p>
        </p:txBody>
      </p:sp>
      <p:pic>
        <p:nvPicPr>
          <p:cNvPr id="5" name="Picture 4" descr="A child holding a fish&#10;&#10;Description automatically generated with low confidence">
            <a:extLst>
              <a:ext uri="{FF2B5EF4-FFF2-40B4-BE49-F238E27FC236}">
                <a16:creationId xmlns:a16="http://schemas.microsoft.com/office/drawing/2014/main" id="{4EE20036-928F-44D9-ADE8-A026B11414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727" y="1595705"/>
            <a:ext cx="2931247" cy="50160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 descr="A picture containing water, outdoor, boat, sky&#10;&#10;Description automatically generated">
            <a:extLst>
              <a:ext uri="{FF2B5EF4-FFF2-40B4-BE49-F238E27FC236}">
                <a16:creationId xmlns:a16="http://schemas.microsoft.com/office/drawing/2014/main" id="{CE48A719-1166-4B1D-9C4B-6E73FE16B6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730" y="1595706"/>
            <a:ext cx="5021179" cy="28244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567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A9653-6023-4D45-8447-2389F783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2705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Fish where the fish are…</a:t>
            </a:r>
          </a:p>
        </p:txBody>
      </p:sp>
      <p:pic>
        <p:nvPicPr>
          <p:cNvPr id="4" name="Picture 3" descr="A picture containing person, sky, outdoor, young&#10;&#10;Description automatically generated">
            <a:extLst>
              <a:ext uri="{FF2B5EF4-FFF2-40B4-BE49-F238E27FC236}">
                <a16:creationId xmlns:a16="http://schemas.microsoft.com/office/drawing/2014/main" id="{92425762-8102-4AA4-B477-62D6621892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633570"/>
            <a:ext cx="5806302" cy="48366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0357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6" descr="data:image/jpeg;base64,/9j/4AAQSkZJRgABAQAAAQABAAD/2wCEAAkGBxQTEhUUExIVFhUWGBgaFRgYFRUUFRgYFhcXGBgTGBUYHCggGBwlHRcUITEhJSkrLi4uFx8zOD8sNygtLisBCgoKDg0OGxAQGywkICQsMCwvLCwsLCwsLDQsNCwsLCwsLCwsLCwsLDQuLCwsLCwsLCwsLCwvLC8sLCwsLCwsLP/AABEIAMIBAwMBIgACEQEDEQH/xAAcAAEAAQUBAQAAAAAAAAAAAAAABQMEBgcIAgH/xABMEAABAwIDBAYFBgoIBgMAAAABAAIDBBEFEiEGMUFRBxMiYXGBMnKRscEUIzNCkqEIFjVSVYKTorLRQ1Ric5Sz0vAVGGOD4fEXNEX/xAAaAQEBAQEBAQEAAAAAAAAAAAAAAQIDBAUG/8QAMREAAgEDAgQEBQMFAQAAAAAAAAERAgMhEjEEQVHwEyIygUJhcZHRFLHBFUNSoeEF/9oADAMBAAIRAxEAPwDeKIiAIiIAiIgCIiAIiIAiIgCIiAIiIAiIgCIiAIiIAiIgCIiAIiIAiIgCIiAIiIAiIgCIiAIiIAiIgCIiAIiIAiIgCIiAIiIAiIgCIiAIiIAiIgCIiAIiIAiIgCIiAIiIAiIgCIiAIiIAiIgCIiAIiIAiIgCIiAIiIAiIgCIiAIiIAiIgCIiAIiIAiIgCIiAIiIAiIgCIiAIiIAiIgCIiAIiIAiIgCIqFTWMj9NwHIbyfADUqNpbgrovMbrgGxF+B3+a9KgIiIAiIgCIiAIiIAiIgCIiAIiIAiIgCIiAIiIAiIgCIiAtampMdy4XZzG8eI5d6rQTteLtNwvbmgixFwd6xWrL6SUFurHbu8cWnvC4XbjtxU/Tz+Xz+hG4MrRU6ecPaHNNwRcKou5QvjjbUqlWVIjY57twHtPALGMaxVzxluGjj/vivNxHE02ac5fJEbL/FMfAu2LV27Mdw8B9YqtguG2+dkuZHa3OpH/lRmzWGZz1jh2R6IPE8ysrWbCruRcuey6EWchERes0EREAREQBERAEREAREQBERAEREAREQBERAEREAREQBERAFaYpRCaMsO/6p5HgrtFGk1DBhuD4mYZBG++U6OHJ17H4LMgVhm2lOGyMeBbPe/LMLa+xTVLiQbRiU7w23fcaALx2a3brroqeFlfyZT5EVtXiN3ll+ywAu8T8bae1Y9gsTqmYNG7e48gsf2hxcvkLQdXEFwBvrazWA8be8rZmxGDdRAC4fOSC7u4HcF4rdv9Te1vbuF38zHqqJ+CIMaGt3AWCqIi+0dQiIgCIiAIiIAiIgCIiAIiIAiIgCIiAIo6ux6lhNpamCM8nysafYSrJm2uHE2GIUpP8Afxf6lnUupnXT1J5Fa0WIxSi8Uscg/sPa/wDhKulU09ipp7BEUHX7YUMMjopqyCORvpMdI1rhcAi4PcQfNG0tw2luTiLG/wAfcN/SFN+1b/NPx9w39IU37Vv81NS6k109TJEWON28w0//AKFN+2YPeVLUWLwTAuinikAFyWSNfYczlKupdRqp6l6igq3a6li0dLr3C6jn9I9CPrv+wpqXU6+HV0J/GcNE8ZYdDvaeRWu8exd0FKYibEPcPPTTyWRf/JVD+e/7BWuukCphrJs9PO1ocAXNeJG9saXFmneLLycTQq6fK8vD+hHZreyKvRzhXyuszuF2R9t3j9Ue33LeK1d0e41SUVPkfJmle7NIWtJbyABNibDu4rMoNr6Z+5zvNq6cPTTRRBVZrXIn0VnS4nFIbNcCeSunvAFyQAN5JsPavRJhqNz0igqnbPD4zZ9dTA8uujv7Lr3R7XUMptHW0zjyE0d/ZdTVT1M66epNIvgN9yPcACToBqfALRo+ooD8d8O/SFJ/iIv9SucO2no53iOGrp5Xm5DWSse4gak5Wm6mpE1LqSyIoev2pooXmOasp45G2zMfNGxwuLi7SbjQgpMBtLcmEUB+O+HfpCk/xEX+pTzXAi41B3JKCaZ9RWWKYvBTNDqieOFrjYGR7WAm17AuOptdRv474d+kKT/ERf6klDUifRRUG0lI9ocyqhc07i2RrgbGxsQed0WfEo6r7mPFo/yX3Pe0WOQ0VO+ondlYweJcTuY0cXErmnbbpTrK5zmse6CD6scbiCR/1HjVx7tB3Ka/CA2lM1aKRp+bpgMw4GV4BJ77NIHm5aqSNW5Y1Zex9JXxb76MeiGAwMqa9hkfIA5kRJaxjTq0usbucRrbcL81nOJdGWFzMLDRxs00dGOreO8Fu/zuFZb2Q1N5SOUKWpfG4Pje5jhuc1xa4eBGoW9uh/pTknkbRVzsz3aQTHQuI/o5OZPB3HcdSsCxnomxCOqkhgp3zRtPYl7LGuaQCO04gXF7EDiCpbBuhPE87JDJBAWkOaS8ue1zTcEBjSL3HNZbTyt+9zLqTyt+9zo9codMn5Zq/Wj/AMmNdWQB2Vua2awzW3XtrbuuuU+mT8s1frR/5Ma1zRvmu+hhaIuz8CpWGmguxv0Uf1R+Y1G3MINuYRxgr/AqsxVETw8syyMJcCQQ3MM2o1ta66J6btnqV2GyzuijZNFkMbw0NcSXtbkJHpAgnQ+PBczonOGE5wzd21I+cd4n3rEKgrMdoJBL86wtLHi4Ic0tN+RB11uPJYfVx24t9oXjr3Ppp4LbOqsb1aucOY9q9RyjmsSWSbonLJ8LWJ0D1leFHdoVpG0ycxHHzQUstUGZ3RgZWk2GZ7gxpJ5AuB8lovaba+rr3l1TO5wvpGDlib3NYNPPetndKlaxuHGMvyvkkZlZftOa0kuNvzRYa7r27lp3DqF88scMTcz5HNYwc3ONh4L1UJRLPncRGuWWyLpbZnoWoIYm/KWmomI7ZLnsYDxDGtI07zc+G5WW2nQpSyROfQgwzNBLWFznRvt9U5iS0ngQbdy3qe8HDU94NN7KbdVtA4GCZxjG+J5L4iOWU+j4tsV0vsHtlDilP1kYyvb2Zoibljj38WnWx+IIXIskZaS1wIIJBB0II0IKy/on2idRYlC69o5XCKUcC2QgBx9V2V3keajhZQaSUog9q8N+TVtTBawjle0eqHHL91lL9FOIdRi1I69g6Tqz/wB0GP3uCm+nzDeqxVzwNJ42SeYBjP8AAD5rX9FUmORkjfSY5rh4tII9yb0wRZog7bc6wudwXGm12K/Kq2oqL3Ekry31L2YPJoaF090h48IcInqGn04QIyOc4DWkeGa/kuSlU5clTlz3kLrnouxf5VhdLITdwYI3880XYJPjlB81yMt9fg24veKppSfQc2Vg7njK63gWs+0j3TLVhpll+EriHbpIAdwkkcPEta0/uvWklsPp3r+txaRvCFkcf7uc/e8rB8JojPPFC3fLIxg8XuDfiicKSUuE2dTdGeBMiwuka5ozGIPNxreUmS376LLoIgxrWtFg0AAdwFgEWVbpjKMq1TGVk4520qDJiFW87zUTezrHAfdZWeCUwlqYIzufLG0+DngH3q+23pTFiFYwi1qiX2F5IPsIUfhFV1U8Mp3RyMf9lwd8Ffg9i/28dDtdrbCw3Ba8266VosNqvk76Z8hyNfma9oFnX0sR3LYUbw4Ag3BAIPMHcVovpl2Hr6zEetpqZ0kfVMbmDo2i4LriznA8QlT2yWp7Q4JH/mAg/qUv7Rn8k/5gIP6lL+0Z/Jae2h2OraJjX1VOYmvOVpLo3XNr27LjwUEiU7P9vwEp2q/b8HaOzmLCrpYagNLBKwPDSbkA8CVzF0yflmr9aP8AyY10R0Zfkqi/uGe5c79Mn5Zq/Wj/AMmNKeX0/BKcx9PwYWs8g6XsUY1rGzsDWgNaOpj0DRYD0eSwNboxjoSaaJs9HNI6XqmyGKTIQ+7Q4sY5oGU8r3v3b0qiclricms9otrqyusKqofIGm4bo1gPPI0AX77XURS0z5HtZGxz3uNmtaC5xPIAb1TItvWwui/pEOHyBksMToDYSPbE1s7AbDPnaLvA0uHXJ4I8LCD8q8q7/kzPDtkZqLDI2VFusc5zy3Q9WHW+buN5FrnvcbbrrC8RZqt/bWNbNSZ2EOaQHNcDcFpFwQeIOi0Vi8diV57yPdYc0EC4L3GF8evsS851RN4Y3VZtgsW5YbhLdQs/wKPdddKDo8I1F0sVvWYg9vCFjIx5DM4fae5SPQTSCTF4if6Nkrx45co/iWE4xXGeeWY75JHv5+k4m3leyzLoOrhFi8IcbCRskfm5pIHmWgea9tWEfKuOcnUqIi0U5G6UqUR4tWNbu60u85AHn73FYuxxBBGhBuPELI+kmtE2KVj2m465zQeYZ2L/ALqx6CIvc1rd7iAPEmwWafSvoYpjQp6G8Pwh6HPTUVVbddjv+4wPb/A72rRa6o6XcI63BpmgawtZI3u6ojMfsZ1yupRjBLeMM2n0gbTdbgeFQA3Lmkv1/q94RfxOY/qrWdDSulkZGwXdI5rGjvcQ0D2leZJ3ODWkkhgIaOABcXEDzcT5rN+hPCPlGKwki7YQ6V36gs399zPYok6ae/YJOmnv6Io9L2zoosQMbBaN0UTmeTBG795jj5qr0K4v8nxWG5s2YOhd+uLt/faz2rYf4SOEZoKaqA1je6N3qyDM2/gWH7S0LTzOY5r2GzmkOaRvBabg+0Il5dK5doJeXSuXaJTbCv6+uqpr3D5pCPVzHL91lkPQrhvX4vT6XEWaV36jTlP2ixYOVur8GvDbyVdQR6LWRNPrEud/Cz2qtRTAailU+xvhERbOhzx+EJsw6KqbWsb83OA2Qj6srBYX9ZoFvVK1I1pJAAuToANSTyXXtRiMVS6aF7WODATle0ObnhfmDrHwafJavZsZTmWaoYGwND6eSnMdy6GWHMXgtP1HaOs08vzbLzq/bWJ6/wDTKxg+9F/S22OOOirWSFzbRxSNaXuIvlbG9g1uNACL8PE51N0uYUGlzahz7C+VkMpdbvu0AbxvI3rD6zAKZxilhis5tU+plJc7MbtdlcLn0c4iNvFReF4H1OJVFRIGvZK1r2N0JzPlEmY29EtfCbacr9+HxNtLDxEkiFhmO9KnSQMU6uOOExxROLmlxvI4kW1A0aLcNViUWFCSFr2HK5pkE2Y2AtG6aN49ZjZQBzj/ALS2JU7CwS1UFi4QukmfUPAFwXZXsjN7gN1Ld31SeKmpqCmkmkqJAXmRrGSRk/NODC3K8W1Y9oYACDuPjePi7VCTncqhGyejcZcLow7QthaHA6EEDUEcFo3bzAJK3HqpkYOTPD1kluyxroo+0Tu52HErasG0DmZnElwsQR3Ef+lAyVEfWOnjYGyPbH1juLnR3AuL2sBYeS4P/wBC2qJW+xlNJI0hV4M9rJZRbqmS9W1x0zkl1svPRhJXX+DSBsFOx2jjEzT1WNutTGlgdD1b4mGHMXCPtZQ4uLy4a3BzFx04OI3Gyn6bHnCzs2jGljO65vf4J/UbcyWVMkLj3R5TmsrXtc3JVMswAAmKQnNI+xsLZmMdob2c4eOtsD2ZnilfBPHl+VRzwsLh2c8YZM12a1rZmMsRroVtKoxEk3BtpbTwtbzVtBWdo9Y1rmj6E9nOwluUuB1LdTINdSCeFlztcdOqduXy2SJS0sHjoS2iM1HNh01+shYZIQd5idZ2UX5Eg+DxyWPbQ0p6wtA1udFOR0TW1UdWwkSxRuZ2RYODhYF1t+UF4tbW4/NAVWuDHy5yN+vnYj4/crc4606Mb9DvZuKhNGDx4HI6QMNgCHHNvFmC/wB/Z+0FH0MRe9rWi5cQAtiU1HYOseyWZRzG8X9mUeSp01BDGQ5jAHaC9huF93LevH+rif8AR1V9EbhWGObIGu52vw0Ww9mKQGRrd/Pw4j2XUCSARz3+akMLxTqXPdbR7CGkHc61rrrZ4xKpa8Iy+IdWDTm3mw09HWyRsjJhfK1sDtA0iYuMbLk7xlc39VQMOGVMdS5sTXmWCUNzRgnK8SBjCDbS7y0AnfcLf2P4u2oFOJG5jHYm9/TYbtkGup468VZU/VtMhDGgve15NhdzmDsOdfiNLcjrv1Xsq4+ilunc8yhKGU9nenGLqgK6nlZILtc+NgdG5zbX0JBa7UXbra6sdsunNjoXR0Ecge4EdbIGtyX4sYCbu5XsB3r5X7PUpg6qzhEZ+vkbfNmksQW3Pot3DnYW3m4t9qMDjrYGBrWiVtgwgNja1j5I+skda2Yta02HLNvJFt08XaqqVMvJI5San2cphNWU8b9WyTRNffiHPaD7ysz6KdjJJsVtI20dHKTKeHWROOWMc+02+7cDuuFkuGbG0lPGGPGeQ9ZJDUAESREgiI5Q4BxaQ11jcZr2Wa0eOtjMkuUAvvYBoBLnaFziBq6waLngFuri7W0mnDwZ1iVI2aGSJ3oyMcw+D2kH3rjOmwqR9QKYAdYXmOx0GYGxHtC6kpdpfmZL6kDs2teziR91/uWt49lW/wDEnVwf2Tnlc2wAbI4AONyTmBLnuGgsSOSLi7TeHyn7CMyacqaR8eQvaW9Y0PZf6zCSA4d12n2Len4NuEWiqaojV7mxM8GDM63iXN+yrLF9lIJ3QSSuvFTtc0xtJaXgvztZm1s0ZnZuJFrW3jOtipIsPoYYGuD8rZHvI0uSXP05b7eS1TxFuvZ98hVlolekrCPlWGVUQF3dWXs554+20DxLbea5N/4dJ1HyjL811nVZrjV+XPlA36C1/ELrKixwObVScGgED+zbT4+xakxLYUuw6aGBwc4VDqmFuguwtDBFoSL5RcbtbDQrVN6huU9xzNOrp3oFw3qsKY8jWeSSQ+APVj7mX81qyk6ObupX3dHezqls7fQLOr+aDA27y4mQi4Ayga8TvvDqiJlM2OINY0Z2Ma2wDbZi0ADyWvEpdUJ97DdonkVtTVbSxpzDUDiOSLpJo1PK54c2UOsH5g4g77EZgfaFZ08xc9wvprfx/wB3VEyZYmszaudn9tr+4KzZU5Kgt4Fw9y/MVZ276nnkkoqhxaQ51zlDWk8A3cF9ExLASdGjXlc6KDkqhd7ScuV5sfFXlXU3iI7wjpfPmJL+ObiDwt5qhSTgCxA3lQ2I1hYWgctV9p6m9+5FacE1EuavRw7lZSVRFhzVlXVOX9YCyta6s7TRx0W6bRJJmtqi1gG62pX2me5tOH8zu7ua84pS9ZlANgQ2/wAV8qqwXLR6Iblb5b1VQmoLJVZV9m55r5DVjIT3/FQ8Mheyzd5d9wV81jSzKTa40PenhLYSXdHiRDH8ySB4KrLPexvuCg2ROv3tvflZezPZ1idCNFmqypwEycp6vR2vGwVGaXKGkG4bof5qInqC0NHO684dVFwewnUg28Qt+D0Ek+ay9zdUosVvEBfVrj7Fjsldkcwc9CvVQwxnfcOII81uqwogJmVPnBcD3FWwq+0Nd4VtM3q2Ak9rKTZRUVUSGnjYrCtyiyZTUPJhLr9ncfHmrQVvVuDb/VX2CovTPHeLedlEVDTnvxaDdRWkJJKfEtXa7gPff4KQgqRJE3XesMo577+Nyrukqy2E68T95W1ZjBZMspqrJJY7jofA8VRrnlkmW/ZOqhqytuwO45fcr01Qlha76zRquTtNF1CuxQtAaRa49/FeoMR7Nr7gR7Rb4qO2icHRRSjlYq3ip9N9iWl3/hbVpRJNRkMWMlsbxfRwAPfb/wBqjQYm63ZNgBl++/wWPfK7R3O4hV8AJOh0Du0087bwnhuml52CbMpqMaLnvJ3uIzDw3KucRIYzK5wsSXa6ZtwLR4LFZZ8rzfeXK6E/YeO/T2LDVTcz3uWTKWY7oLkiwA07hZFhjarTei1NwmstKnEj1rHDcbAeC+4hWAVBPLKVDRDNG08QdF4rpj11ubfgvSrSkzBMV7HOneBuOV/iq1LMXZx/bbZQsuJkSN55RY/cQr2nqLG/MXPklVt6SFKWYvdMxx7TTdvgqMVcchO46BWE9XaRsgO+4d3rzUu0JH1nCy7K3sXST1S7PACN7HD2K2pe3OCdwGq8UE12vZ3fBUw4tJA9JwAHxXNUxKIZEMSzsuDxLVaTtc2MHfbf5lQ8sjmxOy8HAN+JU1hs3WZ2O+swW8Vl06VII+jqSC+24AjzVaSo+ZZ3tVlL2GgHe5xv5K0qKg5Mv5oK6qiWWJJ+nri6I/nBvtUW6pc6FjiO011j4XVGgLrC3AAnwVxXR5Wkj0X6+B5KaUnBC4xmuBhjcN7TlKtOsLHxSX0dqfiosSl0Lh5+YVeZ96aPu3LorcY+ZqC9xNwzh3DePNTuDAOGeT0YtR36aBYrO8vYAN4spOoxItayNh0tr3myzXQ2oMwXFZiheHyHQO0aOQVnR1JdlHEH2hUMQkvGxp0zb1V2dAaXO320HsRW1pk1yJk1GWlkdfcQB5EK5bL1jWSjfYtePLeo/HngUgDd7zmVPCKixY3g5n3rColSTkWUj8pIHAFVGuvCAN5KssVeWyHxt7VcSkmFuXfYhdFRiSk5E28A19EgHzVrQzmN7237PwK8YfV/NvafzQfYvuIR5JGng4D7wsacwD0+b5h0ZPovBHgSqcNZd7vVyj2KhA3PGddW3afLcrOiNrO4C9/FaVCBd4j9HYcBZS2yzj1WV/1TdvMX4KBM2aNwvqVL4VWZonEekwW8QFm5T5YCKu0AIdf83Ud4KuMIeJWSNvroQozFsRzwxyjgcr/Arzs9UZZSOBHu1XKq35ASVRQhri3PuRReJ1R61+vFFFbq6mSypPox5fBW+LfTDwCIvTT6/udOZaVvpR+qfer5h3+oiLpV6UGWNeNB4o70GeJRFpbIpc4YfnXeAVw70z6pXxFyq9XsZe55Z9CzwV/Qn0PWRFivZkZbY6fnPNRNYd/qoi62dkap2Jim+gf4NVas+id4hEXP4vcxzITCxofNeqj6FvivqLu/Uae56wr+k8F6pd7fFfEUq3ZeZcYpuHifiquCfR/rfzREXpJyLnE/oIvAqjQ74vU+K+Is0bDkUNpfTZ/vgq1L9E1EW/hRXseofRd/du96lcT+hg9QfBfUXCrdAhsMPam81ToPonIi3zYZY0R1d6xUlsqdZPNfUWrmz9is8T//AFpvBe8J+kj8B7kRc36WTkecT+lf4oiK07Iy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79576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8" descr="data:image/jpeg;base64,/9j/4AAQSkZJRgABAQAAAQABAAD/2wCEAAkGBxQTEhUUExIVFhUWGBgaFRgYFRUUFRgYFhcXGBgTGBUYHCggGBwlHRcUITEhJSkrLi4uFx8zOD8sNygtLisBCgoKDg0OGxAQGywkICQsMCwvLCwsLCwsLDQsNCwsLCwsLCwsLCwsLDQuLCwsLCwsLCwsLCwvLC8sLCwsLCwsLP/AABEIAMIBAwMBIgACEQEDEQH/xAAcAAEAAQUBAQAAAAAAAAAAAAAABQMEBgcIAgH/xABMEAABAwIDBAYFBgoIBgMAAAABAAIDBBEFEiEGMUFRBxMiYXGBMnKRscEUIzNCkqEIFjVSVYKTorLRQ1Ric5Sz0vAVGGOD4fEXNEX/xAAaAQEBAQEBAQEAAAAAAAAAAAAAAQIDBAUG/8QAMREAAgEDAgQEBQMFAQAAAAAAAAERAgMhEjEEQVHwEyIygUJhcZHRFLHBFUNSoeEF/9oADAMBAAIRAxEAPwDeKIiAIiIAiIgCIiAIiIAiIgCIiAIiIAiIgCIiAIiIAiIgCIiAIiIAiIgCIiAIiIAiIgCIiAIiIAiIgCIiAIiIAiIgCIiAIiIAiIgCIiAIiIAiIgCIiAIiIAiIgCIiAIiIAiIgCIiAIiIAiIgCIiAIiIAiIgCIiAIiIAiIgCIiAIiIAiIgCIiAIiIAiIgCIiAIiIAiIgCIiAIiIAiIgCIiAIiIAiIgCIqFTWMj9NwHIbyfADUqNpbgrovMbrgGxF+B3+a9KgIiIAiIgCIiAIiIAiIgCIiAIiIAiIgCIiAIiIAiIgCIiAtampMdy4XZzG8eI5d6rQTteLtNwvbmgixFwd6xWrL6SUFurHbu8cWnvC4XbjtxU/Tz+Xz+hG4MrRU6ecPaHNNwRcKou5QvjjbUqlWVIjY57twHtPALGMaxVzxluGjj/vivNxHE02ac5fJEbL/FMfAu2LV27Mdw8B9YqtguG2+dkuZHa3OpH/lRmzWGZz1jh2R6IPE8ysrWbCruRcuey6EWchERes0EREAREQBERAEREAREQBERAEREAREQBERAEREAREQBERAFaYpRCaMsO/6p5HgrtFGk1DBhuD4mYZBG++U6OHJ17H4LMgVhm2lOGyMeBbPe/LMLa+xTVLiQbRiU7w23fcaALx2a3brroqeFlfyZT5EVtXiN3ll+ywAu8T8bae1Y9gsTqmYNG7e48gsf2hxcvkLQdXEFwBvrazWA8be8rZmxGDdRAC4fOSC7u4HcF4rdv9Te1vbuF38zHqqJ+CIMaGt3AWCqIi+0dQiIgCIiAIiIAiIgCIiAIiIAiIgCIiAIo6ux6lhNpamCM8nysafYSrJm2uHE2GIUpP8Afxf6lnUupnXT1J5Fa0WIxSi8Uscg/sPa/wDhKulU09ipp7BEUHX7YUMMjopqyCORvpMdI1rhcAi4PcQfNG0tw2luTiLG/wAfcN/SFN+1b/NPx9w39IU37Vv81NS6k109TJEWON28w0//AKFN+2YPeVLUWLwTAuinikAFyWSNfYczlKupdRqp6l6igq3a6li0dLr3C6jn9I9CPrv+wpqXU6+HV0J/GcNE8ZYdDvaeRWu8exd0FKYibEPcPPTTyWRf/JVD+e/7BWuukCphrJs9PO1ocAXNeJG9saXFmneLLycTQq6fK8vD+hHZreyKvRzhXyuszuF2R9t3j9Ue33LeK1d0e41SUVPkfJmle7NIWtJbyABNibDu4rMoNr6Z+5zvNq6cPTTRRBVZrXIn0VnS4nFIbNcCeSunvAFyQAN5JsPavRJhqNz0igqnbPD4zZ9dTA8uujv7Lr3R7XUMptHW0zjyE0d/ZdTVT1M66epNIvgN9yPcACToBqfALRo+ooD8d8O/SFJ/iIv9SucO2no53iOGrp5Xm5DWSse4gak5Wm6mpE1LqSyIoev2pooXmOasp45G2zMfNGxwuLi7SbjQgpMBtLcmEUB+O+HfpCk/xEX+pTzXAi41B3JKCaZ9RWWKYvBTNDqieOFrjYGR7WAm17AuOptdRv474d+kKT/ERf6klDUifRRUG0lI9ocyqhc07i2RrgbGxsQed0WfEo6r7mPFo/yX3Pe0WOQ0VO+ondlYweJcTuY0cXErmnbbpTrK5zmse6CD6scbiCR/1HjVx7tB3Ka/CA2lM1aKRp+bpgMw4GV4BJ77NIHm5aqSNW5Y1Zex9JXxb76MeiGAwMqa9hkfIA5kRJaxjTq0usbucRrbcL81nOJdGWFzMLDRxs00dGOreO8Fu/zuFZb2Q1N5SOUKWpfG4Pje5jhuc1xa4eBGoW9uh/pTknkbRVzsz3aQTHQuI/o5OZPB3HcdSsCxnomxCOqkhgp3zRtPYl7LGuaQCO04gXF7EDiCpbBuhPE87JDJBAWkOaS8ue1zTcEBjSL3HNZbTyt+9zLqTyt+9zo9codMn5Zq/Wj/AMmNdWQB2Vua2awzW3XtrbuuuU+mT8s1frR/5Ma1zRvmu+hhaIuz8CpWGmguxv0Uf1R+Y1G3MINuYRxgr/AqsxVETw8syyMJcCQQ3MM2o1ta66J6btnqV2GyzuijZNFkMbw0NcSXtbkJHpAgnQ+PBczonOGE5wzd21I+cd4n3rEKgrMdoJBL86wtLHi4Ic0tN+RB11uPJYfVx24t9oXjr3Ppp4LbOqsb1aucOY9q9RyjmsSWSbonLJ8LWJ0D1leFHdoVpG0ycxHHzQUstUGZ3RgZWk2GZ7gxpJ5AuB8lovaba+rr3l1TO5wvpGDlib3NYNPPetndKlaxuHGMvyvkkZlZftOa0kuNvzRYa7r27lp3DqF88scMTcz5HNYwc3ONh4L1UJRLPncRGuWWyLpbZnoWoIYm/KWmomI7ZLnsYDxDGtI07zc+G5WW2nQpSyROfQgwzNBLWFznRvt9U5iS0ngQbdy3qe8HDU94NN7KbdVtA4GCZxjG+J5L4iOWU+j4tsV0vsHtlDilP1kYyvb2Zoibljj38WnWx+IIXIskZaS1wIIJBB0II0IKy/on2idRYlC69o5XCKUcC2QgBx9V2V3keajhZQaSUog9q8N+TVtTBawjle0eqHHL91lL9FOIdRi1I69g6Tqz/wB0GP3uCm+nzDeqxVzwNJ42SeYBjP8AAD5rX9FUmORkjfSY5rh4tII9yb0wRZog7bc6wudwXGm12K/Kq2oqL3Ekry31L2YPJoaF090h48IcInqGn04QIyOc4DWkeGa/kuSlU5clTlz3kLrnouxf5VhdLITdwYI3880XYJPjlB81yMt9fg24veKppSfQc2Vg7njK63gWs+0j3TLVhpll+EriHbpIAdwkkcPEta0/uvWklsPp3r+txaRvCFkcf7uc/e8rB8JojPPFC3fLIxg8XuDfiicKSUuE2dTdGeBMiwuka5ozGIPNxreUmS376LLoIgxrWtFg0AAdwFgEWVbpjKMq1TGVk4520qDJiFW87zUTezrHAfdZWeCUwlqYIzufLG0+DngH3q+23pTFiFYwi1qiX2F5IPsIUfhFV1U8Mp3RyMf9lwd8Ffg9i/28dDtdrbCw3Ba8266VosNqvk76Z8hyNfma9oFnX0sR3LYUbw4Ag3BAIPMHcVovpl2Hr6zEetpqZ0kfVMbmDo2i4LriznA8QlT2yWp7Q4JH/mAg/qUv7Rn8k/5gIP6lL+0Z/Jae2h2OraJjX1VOYmvOVpLo3XNr27LjwUEiU7P9vwEp2q/b8HaOzmLCrpYagNLBKwPDSbkA8CVzF0yflmr9aP8AyY10R0Zfkqi/uGe5c79Mn5Zq/Wj/AMmNKeX0/BKcx9PwYWs8g6XsUY1rGzsDWgNaOpj0DRYD0eSwNboxjoSaaJs9HNI6XqmyGKTIQ+7Q4sY5oGU8r3v3b0qiclricms9otrqyusKqofIGm4bo1gPPI0AX77XURS0z5HtZGxz3uNmtaC5xPIAb1TItvWwui/pEOHyBksMToDYSPbE1s7AbDPnaLvA0uHXJ4I8LCD8q8q7/kzPDtkZqLDI2VFusc5zy3Q9WHW+buN5FrnvcbbrrC8RZqt/bWNbNSZ2EOaQHNcDcFpFwQeIOi0Vi8diV57yPdYc0EC4L3GF8evsS851RN4Y3VZtgsW5YbhLdQs/wKPdddKDo8I1F0sVvWYg9vCFjIx5DM4fae5SPQTSCTF4if6Nkrx45co/iWE4xXGeeWY75JHv5+k4m3leyzLoOrhFi8IcbCRskfm5pIHmWgea9tWEfKuOcnUqIi0U5G6UqUR4tWNbu60u85AHn73FYuxxBBGhBuPELI+kmtE2KVj2m465zQeYZ2L/ALqx6CIvc1rd7iAPEmwWafSvoYpjQp6G8Pwh6HPTUVVbddjv+4wPb/A72rRa6o6XcI63BpmgawtZI3u6ojMfsZ1yupRjBLeMM2n0gbTdbgeFQA3Lmkv1/q94RfxOY/qrWdDSulkZGwXdI5rGjvcQ0D2leZJ3ODWkkhgIaOABcXEDzcT5rN+hPCPlGKwki7YQ6V36gs399zPYok6ae/YJOmnv6Io9L2zoosQMbBaN0UTmeTBG795jj5qr0K4v8nxWG5s2YOhd+uLt/faz2rYf4SOEZoKaqA1je6N3qyDM2/gWH7S0LTzOY5r2GzmkOaRvBabg+0Il5dK5doJeXSuXaJTbCv6+uqpr3D5pCPVzHL91lkPQrhvX4vT6XEWaV36jTlP2ixYOVur8GvDbyVdQR6LWRNPrEud/Cz2qtRTAailU+xvhERbOhzx+EJsw6KqbWsb83OA2Qj6srBYX9ZoFvVK1I1pJAAuToANSTyXXtRiMVS6aF7WODATle0ObnhfmDrHwafJavZsZTmWaoYGwND6eSnMdy6GWHMXgtP1HaOs08vzbLzq/bWJ6/wDTKxg+9F/S22OOOirWSFzbRxSNaXuIvlbG9g1uNACL8PE51N0uYUGlzahz7C+VkMpdbvu0AbxvI3rD6zAKZxilhis5tU+plJc7MbtdlcLn0c4iNvFReF4H1OJVFRIGvZK1r2N0JzPlEmY29EtfCbacr9+HxNtLDxEkiFhmO9KnSQMU6uOOExxROLmlxvI4kW1A0aLcNViUWFCSFr2HK5pkE2Y2AtG6aN49ZjZQBzj/ALS2JU7CwS1UFi4QukmfUPAFwXZXsjN7gN1Ld31SeKmpqCmkmkqJAXmRrGSRk/NODC3K8W1Y9oYACDuPjePi7VCTncqhGyejcZcLow7QthaHA6EEDUEcFo3bzAJK3HqpkYOTPD1kluyxroo+0Tu52HErasG0DmZnElwsQR3Ef+lAyVEfWOnjYGyPbH1juLnR3AuL2sBYeS4P/wBC2qJW+xlNJI0hV4M9rJZRbqmS9W1x0zkl1svPRhJXX+DSBsFOx2jjEzT1WNutTGlgdD1b4mGHMXCPtZQ4uLy4a3BzFx04OI3Gyn6bHnCzs2jGljO65vf4J/UbcyWVMkLj3R5TmsrXtc3JVMswAAmKQnNI+xsLZmMdob2c4eOtsD2ZnilfBPHl+VRzwsLh2c8YZM12a1rZmMsRroVtKoxEk3BtpbTwtbzVtBWdo9Y1rmj6E9nOwluUuB1LdTINdSCeFlztcdOqduXy2SJS0sHjoS2iM1HNh01+shYZIQd5idZ2UX5Eg+DxyWPbQ0p6wtA1udFOR0TW1UdWwkSxRuZ2RYODhYF1t+UF4tbW4/NAVWuDHy5yN+vnYj4/crc4606Mb9DvZuKhNGDx4HI6QMNgCHHNvFmC/wB/Z+0FH0MRe9rWi5cQAtiU1HYOseyWZRzG8X9mUeSp01BDGQ5jAHaC9huF93LevH+rif8AR1V9EbhWGObIGu52vw0Ww9mKQGRrd/Pw4j2XUCSARz3+akMLxTqXPdbR7CGkHc61rrrZ4xKpa8Iy+IdWDTm3mw09HWyRsjJhfK1sDtA0iYuMbLk7xlc39VQMOGVMdS5sTXmWCUNzRgnK8SBjCDbS7y0AnfcLf2P4u2oFOJG5jHYm9/TYbtkGup468VZU/VtMhDGgve15NhdzmDsOdfiNLcjrv1Xsq4+ilunc8yhKGU9nenGLqgK6nlZILtc+NgdG5zbX0JBa7UXbra6sdsunNjoXR0Ecge4EdbIGtyX4sYCbu5XsB3r5X7PUpg6qzhEZ+vkbfNmksQW3Pot3DnYW3m4t9qMDjrYGBrWiVtgwgNja1j5I+skda2Yta02HLNvJFt08XaqqVMvJI5San2cphNWU8b9WyTRNffiHPaD7ysz6KdjJJsVtI20dHKTKeHWROOWMc+02+7cDuuFkuGbG0lPGGPGeQ9ZJDUAESREgiI5Q4BxaQ11jcZr2Wa0eOtjMkuUAvvYBoBLnaFziBq6waLngFuri7W0mnDwZ1iVI2aGSJ3oyMcw+D2kH3rjOmwqR9QKYAdYXmOx0GYGxHtC6kpdpfmZL6kDs2teziR91/uWt49lW/wDEnVwf2Tnlc2wAbI4AONyTmBLnuGgsSOSLi7TeHyn7CMyacqaR8eQvaW9Y0PZf6zCSA4d12n2Len4NuEWiqaojV7mxM8GDM63iXN+yrLF9lIJ3QSSuvFTtc0xtJaXgvztZm1s0ZnZuJFrW3jOtipIsPoYYGuD8rZHvI0uSXP05b7eS1TxFuvZ98hVlolekrCPlWGVUQF3dWXs554+20DxLbea5N/4dJ1HyjL811nVZrjV+XPlA36C1/ELrKixwObVScGgED+zbT4+xakxLYUuw6aGBwc4VDqmFuguwtDBFoSL5RcbtbDQrVN6huU9xzNOrp3oFw3qsKY8jWeSSQ+APVj7mX81qyk6ObupX3dHezqls7fQLOr+aDA27y4mQi4Ayga8TvvDqiJlM2OINY0Z2Ma2wDbZi0ADyWvEpdUJ97DdonkVtTVbSxpzDUDiOSLpJo1PK54c2UOsH5g4g77EZgfaFZ08xc9wvprfx/wB3VEyZYmszaudn9tr+4KzZU5Kgt4Fw9y/MVZ276nnkkoqhxaQ51zlDWk8A3cF9ExLASdGjXlc6KDkqhd7ScuV5sfFXlXU3iI7wjpfPmJL+ObiDwt5qhSTgCxA3lQ2I1hYWgctV9p6m9+5FacE1EuavRw7lZSVRFhzVlXVOX9YCyta6s7TRx0W6bRJJmtqi1gG62pX2me5tOH8zu7ua84pS9ZlANgQ2/wAV8qqwXLR6Iblb5b1VQmoLJVZV9m55r5DVjIT3/FQ8Mheyzd5d9wV81jSzKTa40PenhLYSXdHiRDH8ySB4KrLPexvuCg2ROv3tvflZezPZ1idCNFmqypwEycp6vR2vGwVGaXKGkG4bof5qInqC0NHO684dVFwewnUg28Qt+D0Ek+ay9zdUosVvEBfVrj7Fjsldkcwc9CvVQwxnfcOII81uqwogJmVPnBcD3FWwq+0Nd4VtM3q2Ak9rKTZRUVUSGnjYrCtyiyZTUPJhLr9ncfHmrQVvVuDb/VX2CovTPHeLedlEVDTnvxaDdRWkJJKfEtXa7gPff4KQgqRJE3XesMo577+Nyrukqy2E68T95W1ZjBZMspqrJJY7jofA8VRrnlkmW/ZOqhqytuwO45fcr01Qlha76zRquTtNF1CuxQtAaRa49/FeoMR7Nr7gR7Rb4qO2icHRRSjlYq3ip9N9iWl3/hbVpRJNRkMWMlsbxfRwAPfb/wBqjQYm63ZNgBl++/wWPfK7R3O4hV8AJOh0Du0087bwnhuml52CbMpqMaLnvJ3uIzDw3KucRIYzK5wsSXa6ZtwLR4LFZZ8rzfeXK6E/YeO/T2LDVTcz3uWTKWY7oLkiwA07hZFhjarTei1NwmstKnEj1rHDcbAeC+4hWAVBPLKVDRDNG08QdF4rpj11ubfgvSrSkzBMV7HOneBuOV/iq1LMXZx/bbZQsuJkSN55RY/cQr2nqLG/MXPklVt6SFKWYvdMxx7TTdvgqMVcchO46BWE9XaRsgO+4d3rzUu0JH1nCy7K3sXST1S7PACN7HD2K2pe3OCdwGq8UE12vZ3fBUw4tJA9JwAHxXNUxKIZEMSzsuDxLVaTtc2MHfbf5lQ8sjmxOy8HAN+JU1hs3WZ2O+swW8Vl06VII+jqSC+24AjzVaSo+ZZ3tVlL2GgHe5xv5K0qKg5Mv5oK6qiWWJJ+nri6I/nBvtUW6pc6FjiO011j4XVGgLrC3AAnwVxXR5Wkj0X6+B5KaUnBC4xmuBhjcN7TlKtOsLHxSX0dqfiosSl0Lh5+YVeZ96aPu3LorcY+ZqC9xNwzh3DePNTuDAOGeT0YtR36aBYrO8vYAN4spOoxItayNh0tr3myzXQ2oMwXFZiheHyHQO0aOQVnR1JdlHEH2hUMQkvGxp0zb1V2dAaXO320HsRW1pk1yJk1GWlkdfcQB5EK5bL1jWSjfYtePLeo/HngUgDd7zmVPCKixY3g5n3rColSTkWUj8pIHAFVGuvCAN5KssVeWyHxt7VcSkmFuXfYhdFRiSk5E28A19EgHzVrQzmN7237PwK8YfV/NvafzQfYvuIR5JGng4D7wsacwD0+b5h0ZPovBHgSqcNZd7vVyj2KhA3PGddW3afLcrOiNrO4C9/FaVCBd4j9HYcBZS2yzj1WV/1TdvMX4KBM2aNwvqVL4VWZonEekwW8QFm5T5YCKu0AIdf83Ud4KuMIeJWSNvroQozFsRzwxyjgcr/Arzs9UZZSOBHu1XKq35ASVRQhri3PuRReJ1R61+vFFFbq6mSypPox5fBW+LfTDwCIvTT6/udOZaVvpR+qfer5h3+oiLpV6UGWNeNB4o70GeJRFpbIpc4YfnXeAVw70z6pXxFyq9XsZe55Z9CzwV/Qn0PWRFivZkZbY6fnPNRNYd/qoi62dkap2Jim+gf4NVas+id4hEXP4vcxzITCxofNeqj6FvivqLu/Uae56wr+k8F6pd7fFfEUq3ZeZcYpuHifiquCfR/rfzREXpJyLnE/oIvAqjQ74vU+K+Is0bDkUNpfTZ/vgq1L9E1EW/hRXseofRd/du96lcT+hg9QfBfUXCrdAhsMPam81ToPonIi3zYZY0R1d6xUlsqdZPNfUWrmz9is8T//AFpvBe8J+kj8B7kRc36WTkecT+lf4oiK07Iy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31976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975" y="843568"/>
            <a:ext cx="8320088" cy="5047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0221" y="3092115"/>
            <a:ext cx="1540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prstClr val="white"/>
                </a:solidFill>
                <a:latin typeface="Calibri"/>
              </a:rPr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3722439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6050" y="56488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Nothing Beats Your House List</a:t>
            </a:r>
          </a:p>
        </p:txBody>
      </p:sp>
      <p:sp>
        <p:nvSpPr>
          <p:cNvPr id="11" name="AutoShape 6" descr="data:image/jpeg;base64,/9j/4AAQSkZJRgABAQAAAQABAAD/2wCEAAkGBxQTEhUUExIVFhUWGBgaFRgYFRUUFRgYFhcXGBgTGBUYHCggGBwlHRcUITEhJSkrLi4uFx8zOD8sNygtLisBCgoKDg0OGxAQGywkICQsMCwvLCwsLCwsLDQsNCwsLCwsLCwsLCwsLDQuLCwsLCwsLCwsLCwvLC8sLCwsLCwsLP/AABEIAMIBAwMBIgACEQEDEQH/xAAcAAEAAQUBAQAAAAAAAAAAAAAABQMEBgcIAgH/xABMEAABAwIDBAYFBgoIBgMAAAABAAIDBBEFEiEGMUFRBxMiYXGBMnKRscEUIzNCkqEIFjVSVYKTorLRQ1Ric5Sz0vAVGGOD4fEXNEX/xAAaAQEBAQEBAQEAAAAAAAAAAAAAAQIDBAUG/8QAMREAAgEDAgQEBQMFAQAAAAAAAAERAgMhEjEEQVHwEyIygUJhcZHRFLHBFUNSoeEF/9oADAMBAAIRAxEAPwDeKIiAIiIAiIgCIiAIiIAiIgCIiAIiIAiIgCIiAIiIAiIgCIiAIiIAiIgCIiAIiIAiIgCIiAIiIAiIgCIiAIiIAiIgCIiAIiIAiIgCIiAIiIAiIgCIiAIiIAiIgCIiAIiIAiIgCIiAIiIAiIgCIiAIiIAiIgCIiAIiIAiIgCIiAIiIAiIgCIiAIiIAiIgCIiAIiIAiIgCIiAIiIAiIgCIiAIiIAiIgCIqFTWMj9NwHIbyfADUqNpbgrovMbrgGxF+B3+a9KgIiIAiIgCIiAIiIAiIgCIiAIiIAiIgCIiAIiIAiIgCIiAtampMdy4XZzG8eI5d6rQTteLtNwvbmgixFwd6xWrL6SUFurHbu8cWnvC4XbjtxU/Tz+Xz+hG4MrRU6ecPaHNNwRcKou5QvjjbUqlWVIjY57twHtPALGMaxVzxluGjj/vivNxHE02ac5fJEbL/FMfAu2LV27Mdw8B9YqtguG2+dkuZHa3OpH/lRmzWGZz1jh2R6IPE8ysrWbCruRcuey6EWchERes0EREAREQBERAEREAREQBERAEREAREQBERAEREAREQBERAFaYpRCaMsO/6p5HgrtFGk1DBhuD4mYZBG++U6OHJ17H4LMgVhm2lOGyMeBbPe/LMLa+xTVLiQbRiU7w23fcaALx2a3brroqeFlfyZT5EVtXiN3ll+ywAu8T8bae1Y9gsTqmYNG7e48gsf2hxcvkLQdXEFwBvrazWA8be8rZmxGDdRAC4fOSC7u4HcF4rdv9Te1vbuF38zHqqJ+CIMaGt3AWCqIi+0dQiIgCIiAIiIAiIgCIiAIiIAiIgCIiAIo6ux6lhNpamCM8nysafYSrJm2uHE2GIUpP8Afxf6lnUupnXT1J5Fa0WIxSi8Uscg/sPa/wDhKulU09ipp7BEUHX7YUMMjopqyCORvpMdI1rhcAi4PcQfNG0tw2luTiLG/wAfcN/SFN+1b/NPx9w39IU37Vv81NS6k109TJEWON28w0//AKFN+2YPeVLUWLwTAuinikAFyWSNfYczlKupdRqp6l6igq3a6li0dLr3C6jn9I9CPrv+wpqXU6+HV0J/GcNE8ZYdDvaeRWu8exd0FKYibEPcPPTTyWRf/JVD+e/7BWuukCphrJs9PO1ocAXNeJG9saXFmneLLycTQq6fK8vD+hHZreyKvRzhXyuszuF2R9t3j9Ue33LeK1d0e41SUVPkfJmle7NIWtJbyABNibDu4rMoNr6Z+5zvNq6cPTTRRBVZrXIn0VnS4nFIbNcCeSunvAFyQAN5JsPavRJhqNz0igqnbPD4zZ9dTA8uujv7Lr3R7XUMptHW0zjyE0d/ZdTVT1M66epNIvgN9yPcACToBqfALRo+ooD8d8O/SFJ/iIv9SucO2no53iOGrp5Xm5DWSse4gak5Wm6mpE1LqSyIoev2pooXmOasp45G2zMfNGxwuLi7SbjQgpMBtLcmEUB+O+HfpCk/xEX+pTzXAi41B3JKCaZ9RWWKYvBTNDqieOFrjYGR7WAm17AuOptdRv474d+kKT/ERf6klDUifRRUG0lI9ocyqhc07i2RrgbGxsQed0WfEo6r7mPFo/yX3Pe0WOQ0VO+ondlYweJcTuY0cXErmnbbpTrK5zmse6CD6scbiCR/1HjVx7tB3Ka/CA2lM1aKRp+bpgMw4GV4BJ77NIHm5aqSNW5Y1Zex9JXxb76MeiGAwMqa9hkfIA5kRJaxjTq0usbucRrbcL81nOJdGWFzMLDRxs00dGOreO8Fu/zuFZb2Q1N5SOUKWpfG4Pje5jhuc1xa4eBGoW9uh/pTknkbRVzsz3aQTHQuI/o5OZPB3HcdSsCxnomxCOqkhgp3zRtPYl7LGuaQCO04gXF7EDiCpbBuhPE87JDJBAWkOaS8ue1zTcEBjSL3HNZbTyt+9zLqTyt+9zo9codMn5Zq/Wj/AMmNdWQB2Vua2awzW3XtrbuuuU+mT8s1frR/5Ma1zRvmu+hhaIuz8CpWGmguxv0Uf1R+Y1G3MINuYRxgr/AqsxVETw8syyMJcCQQ3MM2o1ta66J6btnqV2GyzuijZNFkMbw0NcSXtbkJHpAgnQ+PBczonOGE5wzd21I+cd4n3rEKgrMdoJBL86wtLHi4Ic0tN+RB11uPJYfVx24t9oXjr3Ppp4LbOqsb1aucOY9q9RyjmsSWSbonLJ8LWJ0D1leFHdoVpG0ycxHHzQUstUGZ3RgZWk2GZ7gxpJ5AuB8lovaba+rr3l1TO5wvpGDlib3NYNPPetndKlaxuHGMvyvkkZlZftOa0kuNvzRYa7r27lp3DqF88scMTcz5HNYwc3ONh4L1UJRLPncRGuWWyLpbZnoWoIYm/KWmomI7ZLnsYDxDGtI07zc+G5WW2nQpSyROfQgwzNBLWFznRvt9U5iS0ngQbdy3qe8HDU94NN7KbdVtA4GCZxjG+J5L4iOWU+j4tsV0vsHtlDilP1kYyvb2Zoibljj38WnWx+IIXIskZaS1wIIJBB0II0IKy/on2idRYlC69o5XCKUcC2QgBx9V2V3keajhZQaSUog9q8N+TVtTBawjle0eqHHL91lL9FOIdRi1I69g6Tqz/wB0GP3uCm+nzDeqxVzwNJ42SeYBjP8AAD5rX9FUmORkjfSY5rh4tII9yb0wRZog7bc6wudwXGm12K/Kq2oqL3Ekry31L2YPJoaF090h48IcInqGn04QIyOc4DWkeGa/kuSlU5clTlz3kLrnouxf5VhdLITdwYI3880XYJPjlB81yMt9fg24veKppSfQc2Vg7njK63gWs+0j3TLVhpll+EriHbpIAdwkkcPEta0/uvWklsPp3r+txaRvCFkcf7uc/e8rB8JojPPFC3fLIxg8XuDfiicKSUuE2dTdGeBMiwuka5ozGIPNxreUmS376LLoIgxrWtFg0AAdwFgEWVbpjKMq1TGVk4520qDJiFW87zUTezrHAfdZWeCUwlqYIzufLG0+DngH3q+23pTFiFYwi1qiX2F5IPsIUfhFV1U8Mp3RyMf9lwd8Ffg9i/28dDtdrbCw3Ba8266VosNqvk76Z8hyNfma9oFnX0sR3LYUbw4Ag3BAIPMHcVovpl2Hr6zEetpqZ0kfVMbmDo2i4LriznA8QlT2yWp7Q4JH/mAg/qUv7Rn8k/5gIP6lL+0Z/Jae2h2OraJjX1VOYmvOVpLo3XNr27LjwUEiU7P9vwEp2q/b8HaOzmLCrpYagNLBKwPDSbkA8CVzF0yflmr9aP8AyY10R0Zfkqi/uGe5c79Mn5Zq/Wj/AMmNKeX0/BKcx9PwYWs8g6XsUY1rGzsDWgNaOpj0DRYD0eSwNboxjoSaaJs9HNI6XqmyGKTIQ+7Q4sY5oGU8r3v3b0qiclricms9otrqyusKqofIGm4bo1gPPI0AX77XURS0z5HtZGxz3uNmtaC5xPIAb1TItvWwui/pEOHyBksMToDYSPbE1s7AbDPnaLvA0uHXJ4I8LCD8q8q7/kzPDtkZqLDI2VFusc5zy3Q9WHW+buN5FrnvcbbrrC8RZqt/bWNbNSZ2EOaQHNcDcFpFwQeIOi0Vi8diV57yPdYc0EC4L3GF8evsS851RN4Y3VZtgsW5YbhLdQs/wKPdddKDo8I1F0sVvWYg9vCFjIx5DM4fae5SPQTSCTF4if6Nkrx45co/iWE4xXGeeWY75JHv5+k4m3leyzLoOrhFi8IcbCRskfm5pIHmWgea9tWEfKuOcnUqIi0U5G6UqUR4tWNbu60u85AHn73FYuxxBBGhBuPELI+kmtE2KVj2m465zQeYZ2L/ALqx6CIvc1rd7iAPEmwWafSvoYpjQp6G8Pwh6HPTUVVbddjv+4wPb/A72rRa6o6XcI63BpmgawtZI3u6ojMfsZ1yupRjBLeMM2n0gbTdbgeFQA3Lmkv1/q94RfxOY/qrWdDSulkZGwXdI5rGjvcQ0D2leZJ3ODWkkhgIaOABcXEDzcT5rN+hPCPlGKwki7YQ6V36gs399zPYok6ae/YJOmnv6Io9L2zoosQMbBaN0UTmeTBG795jj5qr0K4v8nxWG5s2YOhd+uLt/faz2rYf4SOEZoKaqA1je6N3qyDM2/gWH7S0LTzOY5r2GzmkOaRvBabg+0Il5dK5doJeXSuXaJTbCv6+uqpr3D5pCPVzHL91lkPQrhvX4vT6XEWaV36jTlP2ixYOVur8GvDbyVdQR6LWRNPrEud/Cz2qtRTAailU+xvhERbOhzx+EJsw6KqbWsb83OA2Qj6srBYX9ZoFvVK1I1pJAAuToANSTyXXtRiMVS6aF7WODATle0ObnhfmDrHwafJavZsZTmWaoYGwND6eSnMdy6GWHMXgtP1HaOs08vzbLzq/bWJ6/wDTKxg+9F/S22OOOirWSFzbRxSNaXuIvlbG9g1uNACL8PE51N0uYUGlzahz7C+VkMpdbvu0AbxvI3rD6zAKZxilhis5tU+plJc7MbtdlcLn0c4iNvFReF4H1OJVFRIGvZK1r2N0JzPlEmY29EtfCbacr9+HxNtLDxEkiFhmO9KnSQMU6uOOExxROLmlxvI4kW1A0aLcNViUWFCSFr2HK5pkE2Y2AtG6aN49ZjZQBzj/ALS2JU7CwS1UFi4QukmfUPAFwXZXsjN7gN1Ld31SeKmpqCmkmkqJAXmRrGSRk/NODC3K8W1Y9oYACDuPjePi7VCTncqhGyejcZcLow7QthaHA6EEDUEcFo3bzAJK3HqpkYOTPD1kluyxroo+0Tu52HErasG0DmZnElwsQR3Ef+lAyVEfWOnjYGyPbH1juLnR3AuL2sBYeS4P/wBC2qJW+xlNJI0hV4M9rJZRbqmS9W1x0zkl1svPRhJXX+DSBsFOx2jjEzT1WNutTGlgdD1b4mGHMXCPtZQ4uLy4a3BzFx04OI3Gyn6bHnCzs2jGljO65vf4J/UbcyWVMkLj3R5TmsrXtc3JVMswAAmKQnNI+xsLZmMdob2c4eOtsD2ZnilfBPHl+VRzwsLh2c8YZM12a1rZmMsRroVtKoxEk3BtpbTwtbzVtBWdo9Y1rmj6E9nOwluUuB1LdTINdSCeFlztcdOqduXy2SJS0sHjoS2iM1HNh01+shYZIQd5idZ2UX5Eg+DxyWPbQ0p6wtA1udFOR0TW1UdWwkSxRuZ2RYODhYF1t+UF4tbW4/NAVWuDHy5yN+vnYj4/crc4606Mb9DvZuKhNGDx4HI6QMNgCHHNvFmC/wB/Z+0FH0MRe9rWi5cQAtiU1HYOseyWZRzG8X9mUeSp01BDGQ5jAHaC9huF93LevH+rif8AR1V9EbhWGObIGu52vw0Ww9mKQGRrd/Pw4j2XUCSARz3+akMLxTqXPdbR7CGkHc61rrrZ4xKpa8Iy+IdWDTm3mw09HWyRsjJhfK1sDtA0iYuMbLk7xlc39VQMOGVMdS5sTXmWCUNzRgnK8SBjCDbS7y0AnfcLf2P4u2oFOJG5jHYm9/TYbtkGup468VZU/VtMhDGgve15NhdzmDsOdfiNLcjrv1Xsq4+ilunc8yhKGU9nenGLqgK6nlZILtc+NgdG5zbX0JBa7UXbra6sdsunNjoXR0Ecge4EdbIGtyX4sYCbu5XsB3r5X7PUpg6qzhEZ+vkbfNmksQW3Pot3DnYW3m4t9qMDjrYGBrWiVtgwgNja1j5I+skda2Yta02HLNvJFt08XaqqVMvJI5San2cphNWU8b9WyTRNffiHPaD7ysz6KdjJJsVtI20dHKTKeHWROOWMc+02+7cDuuFkuGbG0lPGGPGeQ9ZJDUAESREgiI5Q4BxaQ11jcZr2Wa0eOtjMkuUAvvYBoBLnaFziBq6waLngFuri7W0mnDwZ1iVI2aGSJ3oyMcw+D2kH3rjOmwqR9QKYAdYXmOx0GYGxHtC6kpdpfmZL6kDs2teziR91/uWt49lW/wDEnVwf2Tnlc2wAbI4AONyTmBLnuGgsSOSLi7TeHyn7CMyacqaR8eQvaW9Y0PZf6zCSA4d12n2Len4NuEWiqaojV7mxM8GDM63iXN+yrLF9lIJ3QSSuvFTtc0xtJaXgvztZm1s0ZnZuJFrW3jOtipIsPoYYGuD8rZHvI0uSXP05b7eS1TxFuvZ98hVlolekrCPlWGVUQF3dWXs554+20DxLbea5N/4dJ1HyjL811nVZrjV+XPlA36C1/ELrKixwObVScGgED+zbT4+xakxLYUuw6aGBwc4VDqmFuguwtDBFoSL5RcbtbDQrVN6huU9xzNOrp3oFw3qsKY8jWeSSQ+APVj7mX81qyk6ObupX3dHezqls7fQLOr+aDA27y4mQi4Ayga8TvvDqiJlM2OINY0Z2Ma2wDbZi0ADyWvEpdUJ97DdonkVtTVbSxpzDUDiOSLpJo1PK54c2UOsH5g4g77EZgfaFZ08xc9wvprfx/wB3VEyZYmszaudn9tr+4KzZU5Kgt4Fw9y/MVZ276nnkkoqhxaQ51zlDWk8A3cF9ExLASdGjXlc6KDkqhd7ScuV5sfFXlXU3iI7wjpfPmJL+ObiDwt5qhSTgCxA3lQ2I1hYWgctV9p6m9+5FacE1EuavRw7lZSVRFhzVlXVOX9YCyta6s7TRx0W6bRJJmtqi1gG62pX2me5tOH8zu7ua84pS9ZlANgQ2/wAV8qqwXLR6Iblb5b1VQmoLJVZV9m55r5DVjIT3/FQ8Mheyzd5d9wV81jSzKTa40PenhLYSXdHiRDH8ySB4KrLPexvuCg2ROv3tvflZezPZ1idCNFmqypwEycp6vR2vGwVGaXKGkG4bof5qInqC0NHO684dVFwewnUg28Qt+D0Ek+ay9zdUosVvEBfVrj7Fjsldkcwc9CvVQwxnfcOII81uqwogJmVPnBcD3FWwq+0Nd4VtM3q2Ak9rKTZRUVUSGnjYrCtyiyZTUPJhLr9ncfHmrQVvVuDb/VX2CovTPHeLedlEVDTnvxaDdRWkJJKfEtXa7gPff4KQgqRJE3XesMo577+Nyrukqy2E68T95W1ZjBZMspqrJJY7jofA8VRrnlkmW/ZOqhqytuwO45fcr01Qlha76zRquTtNF1CuxQtAaRa49/FeoMR7Nr7gR7Rb4qO2icHRRSjlYq3ip9N9iWl3/hbVpRJNRkMWMlsbxfRwAPfb/wBqjQYm63ZNgBl++/wWPfK7R3O4hV8AJOh0Du0087bwnhuml52CbMpqMaLnvJ3uIzDw3KucRIYzK5wsSXa6ZtwLR4LFZZ8rzfeXK6E/YeO/T2LDVTcz3uWTKWY7oLkiwA07hZFhjarTei1NwmstKnEj1rHDcbAeC+4hWAVBPLKVDRDNG08QdF4rpj11ubfgvSrSkzBMV7HOneBuOV/iq1LMXZx/bbZQsuJkSN55RY/cQr2nqLG/MXPklVt6SFKWYvdMxx7TTdvgqMVcchO46BWE9XaRsgO+4d3rzUu0JH1nCy7K3sXST1S7PACN7HD2K2pe3OCdwGq8UE12vZ3fBUw4tJA9JwAHxXNUxKIZEMSzsuDxLVaTtc2MHfbf5lQ8sjmxOy8HAN+JU1hs3WZ2O+swW8Vl06VII+jqSC+24AjzVaSo+ZZ3tVlL2GgHe5xv5K0qKg5Mv5oK6qiWWJJ+nri6I/nBvtUW6pc6FjiO011j4XVGgLrC3AAnwVxXR5Wkj0X6+B5KaUnBC4xmuBhjcN7TlKtOsLHxSX0dqfiosSl0Lh5+YVeZ96aPu3LorcY+ZqC9xNwzh3DePNTuDAOGeT0YtR36aBYrO8vYAN4spOoxItayNh0tr3myzXQ2oMwXFZiheHyHQO0aOQVnR1JdlHEH2hUMQkvGxp0zb1V2dAaXO320HsRW1pk1yJk1GWlkdfcQB5EK5bL1jWSjfYtePLeo/HngUgDd7zmVPCKixY3g5n3rColSTkWUj8pIHAFVGuvCAN5KssVeWyHxt7VcSkmFuXfYhdFRiSk5E28A19EgHzVrQzmN7237PwK8YfV/NvafzQfYvuIR5JGng4D7wsacwD0+b5h0ZPovBHgSqcNZd7vVyj2KhA3PGddW3afLcrOiNrO4C9/FaVCBd4j9HYcBZS2yzj1WV/1TdvMX4KBM2aNwvqVL4VWZonEekwW8QFm5T5YCKu0AIdf83Ud4KuMIeJWSNvroQozFsRzwxyjgcr/Arzs9UZZSOBHu1XKq35ASVRQhri3PuRReJ1R61+vFFFbq6mSypPox5fBW+LfTDwCIvTT6/udOZaVvpR+qfer5h3+oiLpV6UGWNeNB4o70GeJRFpbIpc4YfnXeAVw70z6pXxFyq9XsZe55Z9CzwV/Qn0PWRFivZkZbY6fnPNRNYd/qoi62dkap2Jim+gf4NVas+id4hEXP4vcxzITCxofNeqj6FvivqLu/Uae56wr+k8F6pd7fFfEUq3ZeZcYpuHifiquCfR/rfzREXpJyLnE/oIvAqjQ74vU+K+Is0bDkUNpfTZ/vgq1L9E1EW/hRXseofRd/du96lcT+hg9QfBfUXCrdAhsMPam81ToPonIi3zYZY0R1d6xUlsqdZPNfUWrmz9is8T//AFpvBe8J+kj8B7kRc36WTkecT+lf4oiK07Iy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79576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8" descr="data:image/jpeg;base64,/9j/4AAQSkZJRgABAQAAAQABAAD/2wCEAAkGBxQTEhUUExIVFhUWGBgaFRgYFRUUFRgYFhcXGBgTGBUYHCggGBwlHRcUITEhJSkrLi4uFx8zOD8sNygtLisBCgoKDg0OGxAQGywkICQsMCwvLCwsLCwsLDQsNCwsLCwsLCwsLCwsLDQuLCwsLCwsLCwsLCwvLC8sLCwsLCwsLP/AABEIAMIBAwMBIgACEQEDEQH/xAAcAAEAAQUBAQAAAAAAAAAAAAAABQMEBgcIAgH/xABMEAABAwIDBAYFBgoIBgMAAAABAAIDBBEFEiEGMUFRBxMiYXGBMnKRscEUIzNCkqEIFjVSVYKTorLRQ1Ric5Sz0vAVGGOD4fEXNEX/xAAaAQEBAQEBAQEAAAAAAAAAAAAAAQIDBAUG/8QAMREAAgEDAgQEBQMFAQAAAAAAAAERAgMhEjEEQVHwEyIygUJhcZHRFLHBFUNSoeEF/9oADAMBAAIRAxEAPwDeKIiAIiIAiIgCIiAIiIAiIgCIiAIiIAiIgCIiAIiIAiIgCIiAIiIAiIgCIiAIiIAiIgCIiAIiIAiIgCIiAIiIAiIgCIiAIiIAiIgCIiAIiIAiIgCIiAIiIAiIgCIiAIiIAiIgCIiAIiIAiIgCIiAIiIAiIgCIiAIiIAiIgCIiAIiIAiIgCIiAIiIAiIgCIiAIiIAiIgCIiAIiIAiIgCIiAIiIAiIgCIqFTWMj9NwHIbyfADUqNpbgrovMbrgGxF+B3+a9KgIiIAiIgCIiAIiIAiIgCIiAIiIAiIgCIiAIiIAiIgCIiAtampMdy4XZzG8eI5d6rQTteLtNwvbmgixFwd6xWrL6SUFurHbu8cWnvC4XbjtxU/Tz+Xz+hG4MrRU6ecPaHNNwRcKou5QvjjbUqlWVIjY57twHtPALGMaxVzxluGjj/vivNxHE02ac5fJEbL/FMfAu2LV27Mdw8B9YqtguG2+dkuZHa3OpH/lRmzWGZz1jh2R6IPE8ysrWbCruRcuey6EWchERes0EREAREQBERAEREAREQBERAEREAREQBERAEREAREQBERAFaYpRCaMsO/6p5HgrtFGk1DBhuD4mYZBG++U6OHJ17H4LMgVhm2lOGyMeBbPe/LMLa+xTVLiQbRiU7w23fcaALx2a3brroqeFlfyZT5EVtXiN3ll+ywAu8T8bae1Y9gsTqmYNG7e48gsf2hxcvkLQdXEFwBvrazWA8be8rZmxGDdRAC4fOSC7u4HcF4rdv9Te1vbuF38zHqqJ+CIMaGt3AWCqIi+0dQiIgCIiAIiIAiIgCIiAIiIAiIgCIiAIo6ux6lhNpamCM8nysafYSrJm2uHE2GIUpP8Afxf6lnUupnXT1J5Fa0WIxSi8Uscg/sPa/wDhKulU09ipp7BEUHX7YUMMjopqyCORvpMdI1rhcAi4PcQfNG0tw2luTiLG/wAfcN/SFN+1b/NPx9w39IU37Vv81NS6k109TJEWON28w0//AKFN+2YPeVLUWLwTAuinikAFyWSNfYczlKupdRqp6l6igq3a6li0dLr3C6jn9I9CPrv+wpqXU6+HV0J/GcNE8ZYdDvaeRWu8exd0FKYibEPcPPTTyWRf/JVD+e/7BWuukCphrJs9PO1ocAXNeJG9saXFmneLLycTQq6fK8vD+hHZreyKvRzhXyuszuF2R9t3j9Ue33LeK1d0e41SUVPkfJmle7NIWtJbyABNibDu4rMoNr6Z+5zvNq6cPTTRRBVZrXIn0VnS4nFIbNcCeSunvAFyQAN5JsPavRJhqNz0igqnbPD4zZ9dTA8uujv7Lr3R7XUMptHW0zjyE0d/ZdTVT1M66epNIvgN9yPcACToBqfALRo+ooD8d8O/SFJ/iIv9SucO2no53iOGrp5Xm5DWSse4gak5Wm6mpE1LqSyIoev2pooXmOasp45G2zMfNGxwuLi7SbjQgpMBtLcmEUB+O+HfpCk/xEX+pTzXAi41B3JKCaZ9RWWKYvBTNDqieOFrjYGR7WAm17AuOptdRv474d+kKT/ERf6klDUifRRUG0lI9ocyqhc07i2RrgbGxsQed0WfEo6r7mPFo/yX3Pe0WOQ0VO+ondlYweJcTuY0cXErmnbbpTrK5zmse6CD6scbiCR/1HjVx7tB3Ka/CA2lM1aKRp+bpgMw4GV4BJ77NIHm5aqSNW5Y1Zex9JXxb76MeiGAwMqa9hkfIA5kRJaxjTq0usbucRrbcL81nOJdGWFzMLDRxs00dGOreO8Fu/zuFZb2Q1N5SOUKWpfG4Pje5jhuc1xa4eBGoW9uh/pTknkbRVzsz3aQTHQuI/o5OZPB3HcdSsCxnomxCOqkhgp3zRtPYl7LGuaQCO04gXF7EDiCpbBuhPE87JDJBAWkOaS8ue1zTcEBjSL3HNZbTyt+9zLqTyt+9zo9codMn5Zq/Wj/AMmNdWQB2Vua2awzW3XtrbuuuU+mT8s1frR/5Ma1zRvmu+hhaIuz8CpWGmguxv0Uf1R+Y1G3MINuYRxgr/AqsxVETw8syyMJcCQQ3MM2o1ta66J6btnqV2GyzuijZNFkMbw0NcSXtbkJHpAgnQ+PBczonOGE5wzd21I+cd4n3rEKgrMdoJBL86wtLHi4Ic0tN+RB11uPJYfVx24t9oXjr3Ppp4LbOqsb1aucOY9q9RyjmsSWSbonLJ8LWJ0D1leFHdoVpG0ycxHHzQUstUGZ3RgZWk2GZ7gxpJ5AuB8lovaba+rr3l1TO5wvpGDlib3NYNPPetndKlaxuHGMvyvkkZlZftOa0kuNvzRYa7r27lp3DqF88scMTcz5HNYwc3ONh4L1UJRLPncRGuWWyLpbZnoWoIYm/KWmomI7ZLnsYDxDGtI07zc+G5WW2nQpSyROfQgwzNBLWFznRvt9U5iS0ngQbdy3qe8HDU94NN7KbdVtA4GCZxjG+J5L4iOWU+j4tsV0vsHtlDilP1kYyvb2Zoibljj38WnWx+IIXIskZaS1wIIJBB0II0IKy/on2idRYlC69o5XCKUcC2QgBx9V2V3keajhZQaSUog9q8N+TVtTBawjle0eqHHL91lL9FOIdRi1I69g6Tqz/wB0GP3uCm+nzDeqxVzwNJ42SeYBjP8AAD5rX9FUmORkjfSY5rh4tII9yb0wRZog7bc6wudwXGm12K/Kq2oqL3Ekry31L2YPJoaF090h48IcInqGn04QIyOc4DWkeGa/kuSlU5clTlz3kLrnouxf5VhdLITdwYI3880XYJPjlB81yMt9fg24veKppSfQc2Vg7njK63gWs+0j3TLVhpll+EriHbpIAdwkkcPEta0/uvWklsPp3r+txaRvCFkcf7uc/e8rB8JojPPFC3fLIxg8XuDfiicKSUuE2dTdGeBMiwuka5ozGIPNxreUmS376LLoIgxrWtFg0AAdwFgEWVbpjKMq1TGVk4520qDJiFW87zUTezrHAfdZWeCUwlqYIzufLG0+DngH3q+23pTFiFYwi1qiX2F5IPsIUfhFV1U8Mp3RyMf9lwd8Ffg9i/28dDtdrbCw3Ba8266VosNqvk76Z8hyNfma9oFnX0sR3LYUbw4Ag3BAIPMHcVovpl2Hr6zEetpqZ0kfVMbmDo2i4LriznA8QlT2yWp7Q4JH/mAg/qUv7Rn8k/5gIP6lL+0Z/Jae2h2OraJjX1VOYmvOVpLo3XNr27LjwUEiU7P9vwEp2q/b8HaOzmLCrpYagNLBKwPDSbkA8CVzF0yflmr9aP8AyY10R0Zfkqi/uGe5c79Mn5Zq/Wj/AMmNKeX0/BKcx9PwYWs8g6XsUY1rGzsDWgNaOpj0DRYD0eSwNboxjoSaaJs9HNI6XqmyGKTIQ+7Q4sY5oGU8r3v3b0qiclricms9otrqyusKqofIGm4bo1gPPI0AX77XURS0z5HtZGxz3uNmtaC5xPIAb1TItvWwui/pEOHyBksMToDYSPbE1s7AbDPnaLvA0uHXJ4I8LCD8q8q7/kzPDtkZqLDI2VFusc5zy3Q9WHW+buN5FrnvcbbrrC8RZqt/bWNbNSZ2EOaQHNcDcFpFwQeIOi0Vi8diV57yPdYc0EC4L3GF8evsS851RN4Y3VZtgsW5YbhLdQs/wKPdddKDo8I1F0sVvWYg9vCFjIx5DM4fae5SPQTSCTF4if6Nkrx45co/iWE4xXGeeWY75JHv5+k4m3leyzLoOrhFi8IcbCRskfm5pIHmWgea9tWEfKuOcnUqIi0U5G6UqUR4tWNbu60u85AHn73FYuxxBBGhBuPELI+kmtE2KVj2m465zQeYZ2L/ALqx6CIvc1rd7iAPEmwWafSvoYpjQp6G8Pwh6HPTUVVbddjv+4wPb/A72rRa6o6XcI63BpmgawtZI3u6ojMfsZ1yupRjBLeMM2n0gbTdbgeFQA3Lmkv1/q94RfxOY/qrWdDSulkZGwXdI5rGjvcQ0D2leZJ3ODWkkhgIaOABcXEDzcT5rN+hPCPlGKwki7YQ6V36gs399zPYok6ae/YJOmnv6Io9L2zoosQMbBaN0UTmeTBG795jj5qr0K4v8nxWG5s2YOhd+uLt/faz2rYf4SOEZoKaqA1je6N3qyDM2/gWH7S0LTzOY5r2GzmkOaRvBabg+0Il5dK5doJeXSuXaJTbCv6+uqpr3D5pCPVzHL91lkPQrhvX4vT6XEWaV36jTlP2ixYOVur8GvDbyVdQR6LWRNPrEud/Cz2qtRTAailU+xvhERbOhzx+EJsw6KqbWsb83OA2Qj6srBYX9ZoFvVK1I1pJAAuToANSTyXXtRiMVS6aF7WODATle0ObnhfmDrHwafJavZsZTmWaoYGwND6eSnMdy6GWHMXgtP1HaOs08vzbLzq/bWJ6/wDTKxg+9F/S22OOOirWSFzbRxSNaXuIvlbG9g1uNACL8PE51N0uYUGlzahz7C+VkMpdbvu0AbxvI3rD6zAKZxilhis5tU+plJc7MbtdlcLn0c4iNvFReF4H1OJVFRIGvZK1r2N0JzPlEmY29EtfCbacr9+HxNtLDxEkiFhmO9KnSQMU6uOOExxROLmlxvI4kW1A0aLcNViUWFCSFr2HK5pkE2Y2AtG6aN49ZjZQBzj/ALS2JU7CwS1UFi4QukmfUPAFwXZXsjN7gN1Ld31SeKmpqCmkmkqJAXmRrGSRk/NODC3K8W1Y9oYACDuPjePi7VCTncqhGyejcZcLow7QthaHA6EEDUEcFo3bzAJK3HqpkYOTPD1kluyxroo+0Tu52HErasG0DmZnElwsQR3Ef+lAyVEfWOnjYGyPbH1juLnR3AuL2sBYeS4P/wBC2qJW+xlNJI0hV4M9rJZRbqmS9W1x0zkl1svPRhJXX+DSBsFOx2jjEzT1WNutTGlgdD1b4mGHMXCPtZQ4uLy4a3BzFx04OI3Gyn6bHnCzs2jGljO65vf4J/UbcyWVMkLj3R5TmsrXtc3JVMswAAmKQnNI+xsLZmMdob2c4eOtsD2ZnilfBPHl+VRzwsLh2c8YZM12a1rZmMsRroVtKoxEk3BtpbTwtbzVtBWdo9Y1rmj6E9nOwluUuB1LdTINdSCeFlztcdOqduXy2SJS0sHjoS2iM1HNh01+shYZIQd5idZ2UX5Eg+DxyWPbQ0p6wtA1udFOR0TW1UdWwkSxRuZ2RYODhYF1t+UF4tbW4/NAVWuDHy5yN+vnYj4/crc4606Mb9DvZuKhNGDx4HI6QMNgCHHNvFmC/wB/Z+0FH0MRe9rWi5cQAtiU1HYOseyWZRzG8X9mUeSp01BDGQ5jAHaC9huF93LevH+rif8AR1V9EbhWGObIGu52vw0Ww9mKQGRrd/Pw4j2XUCSARz3+akMLxTqXPdbR7CGkHc61rrrZ4xKpa8Iy+IdWDTm3mw09HWyRsjJhfK1sDtA0iYuMbLk7xlc39VQMOGVMdS5sTXmWCUNzRgnK8SBjCDbS7y0AnfcLf2P4u2oFOJG5jHYm9/TYbtkGup468VZU/VtMhDGgve15NhdzmDsOdfiNLcjrv1Xsq4+ilunc8yhKGU9nenGLqgK6nlZILtc+NgdG5zbX0JBa7UXbra6sdsunNjoXR0Ecge4EdbIGtyX4sYCbu5XsB3r5X7PUpg6qzhEZ+vkbfNmksQW3Pot3DnYW3m4t9qMDjrYGBrWiVtgwgNja1j5I+skda2Yta02HLNvJFt08XaqqVMvJI5San2cphNWU8b9WyTRNffiHPaD7ysz6KdjJJsVtI20dHKTKeHWROOWMc+02+7cDuuFkuGbG0lPGGPGeQ9ZJDUAESREgiI5Q4BxaQ11jcZr2Wa0eOtjMkuUAvvYBoBLnaFziBq6waLngFuri7W0mnDwZ1iVI2aGSJ3oyMcw+D2kH3rjOmwqR9QKYAdYXmOx0GYGxHtC6kpdpfmZL6kDs2teziR91/uWt49lW/wDEnVwf2Tnlc2wAbI4AONyTmBLnuGgsSOSLi7TeHyn7CMyacqaR8eQvaW9Y0PZf6zCSA4d12n2Len4NuEWiqaojV7mxM8GDM63iXN+yrLF9lIJ3QSSuvFTtc0xtJaXgvztZm1s0ZnZuJFrW3jOtipIsPoYYGuD8rZHvI0uSXP05b7eS1TxFuvZ98hVlolekrCPlWGVUQF3dWXs554+20DxLbea5N/4dJ1HyjL811nVZrjV+XPlA36C1/ELrKixwObVScGgED+zbT4+xakxLYUuw6aGBwc4VDqmFuguwtDBFoSL5RcbtbDQrVN6huU9xzNOrp3oFw3qsKY8jWeSSQ+APVj7mX81qyk6ObupX3dHezqls7fQLOr+aDA27y4mQi4Ayga8TvvDqiJlM2OINY0Z2Ma2wDbZi0ADyWvEpdUJ97DdonkVtTVbSxpzDUDiOSLpJo1PK54c2UOsH5g4g77EZgfaFZ08xc9wvprfx/wB3VEyZYmszaudn9tr+4KzZU5Kgt4Fw9y/MVZ276nnkkoqhxaQ51zlDWk8A3cF9ExLASdGjXlc6KDkqhd7ScuV5sfFXlXU3iI7wjpfPmJL+ObiDwt5qhSTgCxA3lQ2I1hYWgctV9p6m9+5FacE1EuavRw7lZSVRFhzVlXVOX9YCyta6s7TRx0W6bRJJmtqi1gG62pX2me5tOH8zu7ua84pS9ZlANgQ2/wAV8qqwXLR6Iblb5b1VQmoLJVZV9m55r5DVjIT3/FQ8Mheyzd5d9wV81jSzKTa40PenhLYSXdHiRDH8ySB4KrLPexvuCg2ROv3tvflZezPZ1idCNFmqypwEycp6vR2vGwVGaXKGkG4bof5qInqC0NHO684dVFwewnUg28Qt+D0Ek+ay9zdUosVvEBfVrj7Fjsldkcwc9CvVQwxnfcOII81uqwogJmVPnBcD3FWwq+0Nd4VtM3q2Ak9rKTZRUVUSGnjYrCtyiyZTUPJhLr9ncfHmrQVvVuDb/VX2CovTPHeLedlEVDTnvxaDdRWkJJKfEtXa7gPff4KQgqRJE3XesMo577+Nyrukqy2E68T95W1ZjBZMspqrJJY7jofA8VRrnlkmW/ZOqhqytuwO45fcr01Qlha76zRquTtNF1CuxQtAaRa49/FeoMR7Nr7gR7Rb4qO2icHRRSjlYq3ip9N9iWl3/hbVpRJNRkMWMlsbxfRwAPfb/wBqjQYm63ZNgBl++/wWPfK7R3O4hV8AJOh0Du0087bwnhuml52CbMpqMaLnvJ3uIzDw3KucRIYzK5wsSXa6ZtwLR4LFZZ8rzfeXK6E/YeO/T2LDVTcz3uWTKWY7oLkiwA07hZFhjarTei1NwmstKnEj1rHDcbAeC+4hWAVBPLKVDRDNG08QdF4rpj11ubfgvSrSkzBMV7HOneBuOV/iq1LMXZx/bbZQsuJkSN55RY/cQr2nqLG/MXPklVt6SFKWYvdMxx7TTdvgqMVcchO46BWE9XaRsgO+4d3rzUu0JH1nCy7K3sXST1S7PACN7HD2K2pe3OCdwGq8UE12vZ3fBUw4tJA9JwAHxXNUxKIZEMSzsuDxLVaTtc2MHfbf5lQ8sjmxOy8HAN+JU1hs3WZ2O+swW8Vl06VII+jqSC+24AjzVaSo+ZZ3tVlL2GgHe5xv5K0qKg5Mv5oK6qiWWJJ+nri6I/nBvtUW6pc6FjiO011j4XVGgLrC3AAnwVxXR5Wkj0X6+B5KaUnBC4xmuBhjcN7TlKtOsLHxSX0dqfiosSl0Lh5+YVeZ96aPu3LorcY+ZqC9xNwzh3DePNTuDAOGeT0YtR36aBYrO8vYAN4spOoxItayNh0tr3myzXQ2oMwXFZiheHyHQO0aOQVnR1JdlHEH2hUMQkvGxp0zb1V2dAaXO320HsRW1pk1yJk1GWlkdfcQB5EK5bL1jWSjfYtePLeo/HngUgDd7zmVPCKixY3g5n3rColSTkWUj8pIHAFVGuvCAN5KssVeWyHxt7VcSkmFuXfYhdFRiSk5E28A19EgHzVrQzmN7237PwK8YfV/NvafzQfYvuIR5JGng4D7wsacwD0+b5h0ZPovBHgSqcNZd7vVyj2KhA3PGddW3afLcrOiNrO4C9/FaVCBd4j9HYcBZS2yzj1WV/1TdvMX4KBM2aNwvqVL4VWZonEekwW8QFm5T5YCKu0AIdf83Ud4KuMIeJWSNvroQozFsRzwxyjgcr/Arzs9UZZSOBHu1XKq35ASVRQhri3PuRReJ1R61+vFFFbq6mSypPox5fBW+LfTDwCIvTT6/udOZaVvpR+qfer5h3+oiLpV6UGWNeNB4o70GeJRFpbIpc4YfnXeAVw70z6pXxFyq9XsZe55Z9CzwV/Qn0PWRFivZkZbY6fnPNRNYd/qoi62dkap2Jim+gf4NVas+id4hEXP4vcxzITCxofNeqj6FvivqLu/Uae56wr+k8F6pd7fFfEUq3ZeZcYpuHifiquCfR/rfzREXpJyLnE/oIvAqjQ74vU+K+Is0bDkUNpfTZ/vgq1L9E1EW/hRXseofRd/du96lcT+hg9QfBfUXCrdAhsMPam81ToPonIi3zYZY0R1d6xUlsqdZPNfUWrmz9is8T//AFpvBe8J+kj8B7kRc36WTkecT+lf4oiK07Iy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831976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6050" y="1433985"/>
            <a:ext cx="8696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Calibri"/>
              </a:rPr>
              <a:t>Your existing donors already know and love you…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5937" y="1982581"/>
            <a:ext cx="61740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Frequent Communication is Okay</a:t>
            </a:r>
          </a:p>
          <a:p>
            <a:pPr defTabSz="457200"/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Focus on Value</a:t>
            </a:r>
          </a:p>
          <a:p>
            <a:pPr defTabSz="457200"/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Strategic Offers</a:t>
            </a:r>
          </a:p>
          <a:p>
            <a:pPr defTabSz="457200"/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Strategic Upselling</a:t>
            </a:r>
          </a:p>
          <a:p>
            <a:pPr defTabSz="457200"/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Ask for Referrals</a:t>
            </a:r>
          </a:p>
          <a:p>
            <a:pPr defTabSz="457200"/>
            <a:r>
              <a:rPr lang="en-US" sz="2800" dirty="0">
                <a:solidFill>
                  <a:prstClr val="white">
                    <a:lumMod val="65000"/>
                  </a:prstClr>
                </a:solidFill>
                <a:latin typeface="Calibri"/>
              </a:rPr>
              <a:t>Share your news</a:t>
            </a:r>
          </a:p>
          <a:p>
            <a:pPr defTabSz="457200"/>
            <a:endParaRPr lang="en-US" sz="28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  <a:p>
            <a:pPr defTabSz="457200"/>
            <a:endParaRPr lang="en-US" sz="28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914" y="2647730"/>
            <a:ext cx="5295271" cy="3304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292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65B1F6-1E60-406E-800B-1FCF3EB80D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19"/>
          <a:stretch/>
        </p:blipFill>
        <p:spPr>
          <a:xfrm>
            <a:off x="6790867" y="1585356"/>
            <a:ext cx="3825767" cy="2188614"/>
          </a:xfrm>
          <a:prstGeom prst="rect">
            <a:avLst/>
          </a:prstGeom>
        </p:spPr>
      </p:pic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1727200" y="64227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/>
              <a:t>Profile &amp; Clone Your Existing Donors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712392-1DF0-4317-960A-DAEA458E1C84}"/>
              </a:ext>
            </a:extLst>
          </p:cNvPr>
          <p:cNvGrpSpPr/>
          <p:nvPr/>
        </p:nvGrpSpPr>
        <p:grpSpPr>
          <a:xfrm>
            <a:off x="1775327" y="1585357"/>
            <a:ext cx="4922667" cy="4922667"/>
            <a:chOff x="236474" y="1272189"/>
            <a:chExt cx="5585811" cy="5585811"/>
          </a:xfrm>
        </p:grpSpPr>
        <p:pic>
          <p:nvPicPr>
            <p:cNvPr id="5" name="Picture 4" descr="A group of people standing together&#10;&#10;Description automatically generated with low confidence">
              <a:extLst>
                <a:ext uri="{FF2B5EF4-FFF2-40B4-BE49-F238E27FC236}">
                  <a16:creationId xmlns:a16="http://schemas.microsoft.com/office/drawing/2014/main" id="{5016446C-0135-4C23-BE31-C0778F3F8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6474" y="1272189"/>
              <a:ext cx="5585811" cy="5585811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9302B1D-C8C5-4B8D-8402-078A7666CE41}"/>
                </a:ext>
              </a:extLst>
            </p:cNvPr>
            <p:cNvSpPr/>
            <p:nvPr/>
          </p:nvSpPr>
          <p:spPr>
            <a:xfrm>
              <a:off x="3245819" y="4158115"/>
              <a:ext cx="816043" cy="83739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BD48BA0-BB3B-450D-A025-BFC87929E70D}"/>
                </a:ext>
              </a:extLst>
            </p:cNvPr>
            <p:cNvSpPr/>
            <p:nvPr/>
          </p:nvSpPr>
          <p:spPr>
            <a:xfrm>
              <a:off x="2291314" y="3646395"/>
              <a:ext cx="816043" cy="83739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8DF769-3CC5-4393-9B28-1CF38B5973A0}"/>
                </a:ext>
              </a:extLst>
            </p:cNvPr>
            <p:cNvSpPr/>
            <p:nvPr/>
          </p:nvSpPr>
          <p:spPr>
            <a:xfrm>
              <a:off x="447851" y="3010301"/>
              <a:ext cx="816043" cy="83739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F20F743-4F0B-4240-A308-FCEB4E355744}"/>
                </a:ext>
              </a:extLst>
            </p:cNvPr>
            <p:cNvSpPr/>
            <p:nvPr/>
          </p:nvSpPr>
          <p:spPr>
            <a:xfrm>
              <a:off x="5006242" y="2994622"/>
              <a:ext cx="816043" cy="83739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16A9543-468D-47EC-9FFD-16B753BD3883}"/>
                </a:ext>
              </a:extLst>
            </p:cNvPr>
            <p:cNvSpPr/>
            <p:nvPr/>
          </p:nvSpPr>
          <p:spPr>
            <a:xfrm>
              <a:off x="3755957" y="2134295"/>
              <a:ext cx="816043" cy="83739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179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1727200" y="64227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/>
              <a:t>Be sure your assumptions are correct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766" y="1813505"/>
            <a:ext cx="7579670" cy="3786222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50800" dist="101600" dir="5400000" sx="102000" sy="102000" algn="l" rotWithShape="0">
              <a:prstClr val="black">
                <a:alpha val="2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833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4010" y="4683176"/>
            <a:ext cx="8961120" cy="13586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2" y="1417638"/>
            <a:ext cx="79841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There are millions of databases with various selects, so  your marketing can be more targeted that ever:</a:t>
            </a:r>
            <a:br>
              <a:rPr lang="en-US" sz="2800" dirty="0">
                <a:solidFill>
                  <a:prstClr val="black"/>
                </a:solidFill>
                <a:latin typeface="Calibri"/>
              </a:rPr>
            </a:b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2,066 charitable donor lists available</a:t>
            </a:r>
          </a:p>
          <a:p>
            <a:pPr defTabSz="457200"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 defTabSz="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Highly-specific consumer lists</a:t>
            </a:r>
          </a:p>
          <a:p>
            <a:pPr marL="342900" indent="-342900" defTabSz="457200">
              <a:buFont typeface="Arial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2" descr="C:\Users\cpearson\AppData\Local\Microsoft\Windows\Temporary Internet Files\Content.IE5\M30CON6T\MC900439610[1]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450" y="4840506"/>
            <a:ext cx="1636512" cy="179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1963" y="4718359"/>
            <a:ext cx="7021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4000" dirty="0">
                <a:solidFill>
                  <a:prstClr val="white"/>
                </a:solidFill>
                <a:latin typeface="Calibri"/>
              </a:rPr>
              <a:t>More target lists = </a:t>
            </a:r>
          </a:p>
          <a:p>
            <a:pPr defTabSz="457200">
              <a:defRPr/>
            </a:pPr>
            <a:r>
              <a:rPr lang="en-US" sz="4000" dirty="0">
                <a:solidFill>
                  <a:prstClr val="white"/>
                </a:solidFill>
                <a:latin typeface="Calibri"/>
              </a:rPr>
              <a:t>less waste + better response!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A5B1251-6FB6-48FA-8C43-D29A6753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6986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Get highly targeted</a:t>
            </a:r>
          </a:p>
        </p:txBody>
      </p:sp>
    </p:spTree>
    <p:extLst>
      <p:ext uri="{BB962C8B-B14F-4D97-AF65-F5344CB8AC3E}">
        <p14:creationId xmlns:p14="http://schemas.microsoft.com/office/powerpoint/2010/main" val="219674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84638" y="789057"/>
            <a:ext cx="8748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Special thanks to our sponsor…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7924801" y="6068943"/>
            <a:ext cx="2594919" cy="640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AF699A8-9730-438B-92D6-94B755C87B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057" y="2261933"/>
            <a:ext cx="7040894" cy="320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31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/>
              <a:t>Get the Best, Targeted List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8036" y="1246502"/>
            <a:ext cx="2118358" cy="5179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1236" y="1281287"/>
            <a:ext cx="2330194" cy="5203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6837" y="1243188"/>
            <a:ext cx="2274447" cy="4282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507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E63756-C415-4E5A-904B-D7D5CB5C6B59}"/>
              </a:ext>
            </a:extLst>
          </p:cNvPr>
          <p:cNvSpPr/>
          <p:nvPr/>
        </p:nvSpPr>
        <p:spPr>
          <a:xfrm>
            <a:off x="1524000" y="-67377"/>
            <a:ext cx="9326880" cy="133579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291" name="Picture 3" descr="C:\Users\jeng\AppData\Local\Microsoft\Windows\Temporary Internet Files\Content.IE5\QOKU2DKX\MP90044872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676" y="1182687"/>
            <a:ext cx="6662372" cy="444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91378" y="39687"/>
            <a:ext cx="9076622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to reach them in the changed world</a:t>
            </a:r>
          </a:p>
        </p:txBody>
      </p:sp>
      <p:sp>
        <p:nvSpPr>
          <p:cNvPr id="11" name="AutoShape 6" descr="data:image/jpeg;base64,/9j/4AAQSkZJRgABAQAAAQABAAD/2wCEAAkGBxQTEhUUExIVFhUWGBgaFRgYFRUUFRgYFhcXGBgTGBUYHCggGBwlHRcUITEhJSkrLi4uFx8zOD8sNygtLisBCgoKDg0OGxAQGywkICQsMCwvLCwsLCwsLDQsNCwsLCwsLCwsLCwsLDQuLCwsLCwsLCwsLCwvLC8sLCwsLCwsLP/AABEIAMIBAwMBIgACEQEDEQH/xAAcAAEAAQUBAQAAAAAAAAAAAAAABQMEBgcIAgH/xABMEAABAwIDBAYFBgoIBgMAAAABAAIDBBEFEiEGMUFRBxMiYXGBMnKRscEUIzNCkqEIFjVSVYKTorLRQ1Ric5Sz0vAVGGOD4fEXNEX/xAAaAQEBAQEBAQEAAAAAAAAAAAAAAQIDBAUG/8QAMREAAgEDAgQEBQMFAQAAAAAAAAERAgMhEjEEQVHwEyIygUJhcZHRFLHBFUNSoeEF/9oADAMBAAIRAxEAPwDeKIiAIiIAiIgCIiAIiIAiIgCIiAIiIAiIgCIiAIiIAiIgCIiAIiIAiIgCIiAIiIAiIgCIiAIiIAiIgCIiAIiIAiIgCIiAIiIAiIgCIiAIiIAiIgCIiAIiIAiIgCIiAIiIAiIgCIiAIiIAiIgCIiAIiIAiIgCIiAIiIAiIgCIiAIiIAiIgCIiAIiIAiIgCIiAIiIAiIgCIiAIiIAiIgCIiAIiIAiIgCIqFTWMj9NwHIbyfADUqNpbgrovMbrgGxF+B3+a9KgIiIAiIgCIiAIiIAiIgCIiAIiIAiIgCIiAIiIAiIgCIiAtampMdy4XZzG8eI5d6rQTteLtNwvbmgixFwd6xWrL6SUFurHbu8cWnvC4XbjtxU/Tz+Xz+hG4MrRU6ecPaHNNwRcKou5QvjjbUqlWVIjY57twHtPALGMaxVzxluGjj/vivNxHE02ac5fJEbL/FMfAu2LV27Mdw8B9YqtguG2+dkuZHa3OpH/lRmzWGZz1jh2R6IPE8ysrWbCruRcuey6EWchERes0EREAREQBERAEREAREQBERAEREAREQBERAEREAREQBERAFaYpRCaMsO/6p5HgrtFGk1DBhuD4mYZBG++U6OHJ17H4LMgVhm2lOGyMeBbPe/LMLa+xTVLiQbRiU7w23fcaALx2a3brroqeFlfyZT5EVtXiN3ll+ywAu8T8bae1Y9gsTqmYNG7e48gsf2hxcvkLQdXEFwBvrazWA8be8rZmxGDdRAC4fOSC7u4HcF4rdv9Te1vbuF38zHqqJ+CIMaGt3AWCqIi+0dQiIgCIiAIiIAiIgCIiAIiIAiIgCIiAIo6ux6lhNpamCM8nysafYSrJm2uHE2GIUpP8Afxf6lnUupnXT1J5Fa0WIxSi8Uscg/sPa/wDhKulU09ipp7BEUHX7YUMMjopqyCORvpMdI1rhcAi4PcQfNG0tw2luTiLG/wAfcN/SFN+1b/NPx9w39IU37Vv81NS6k109TJEWON28w0//AKFN+2YPeVLUWLwTAuinikAFyWSNfYczlKupdRqp6l6igq3a6li0dLr3C6jn9I9CPrv+wpqXU6+HV0J/GcNE8ZYdDvaeRWu8exd0FKYibEPcPPTTyWRf/JVD+e/7BWuukCphrJs9PO1ocAXNeJG9saXFmneLLycTQq6fK8vD+hHZreyKvRzhXyuszuF2R9t3j9Ue33LeK1d0e41SUVPkfJmle7NIWtJbyABNibDu4rMoNr6Z+5zvNq6cPTTRRBVZrXIn0VnS4nFIbNcCeSunvAFyQAN5JsPavRJhqNz0igqnbPD4zZ9dTA8uujv7Lr3R7XUMptHW0zjyE0d/ZdTVT1M66epNIvgN9yPcACToBqfALRo+ooD8d8O/SFJ/iIv9SucO2no53iOGrp5Xm5DWSse4gak5Wm6mpE1LqSyIoev2pooXmOasp45G2zMfNGxwuLi7SbjQgpMBtLcmEUB+O+HfpCk/xEX+pTzXAi41B3JKCaZ9RWWKYvBTNDqieOFrjYGR7WAm17AuOptdRv474d+kKT/ERf6klDUifRRUG0lI9ocyqhc07i2RrgbGxsQed0WfEo6r7mPFo/yX3Pe0WOQ0VO+ondlYweJcTuY0cXErmnbbpTrK5zmse6CD6scbiCR/1HjVx7tB3Ka/CA2lM1aKRp+bpgMw4GV4BJ77NIHm5aqSNW5Y1Zex9JXxb76MeiGAwMqa9hkfIA5kRJaxjTq0usbucRrbcL81nOJdGWFzMLDRxs00dGOreO8Fu/zuFZb2Q1N5SOUKWpfG4Pje5jhuc1xa4eBGoW9uh/pTknkbRVzsz3aQTHQuI/o5OZPB3HcdSsCxnomxCOqkhgp3zRtPYl7LGuaQCO04gXF7EDiCpbBuhPE87JDJBAWkOaS8ue1zTcEBjSL3HNZbTyt+9zLqTyt+9zo9codMn5Zq/Wj/AMmNdWQB2Vua2awzW3XtrbuuuU+mT8s1frR/5Ma1zRvmu+hhaIuz8CpWGmguxv0Uf1R+Y1G3MINuYRxgr/AqsxVETw8syyMJcCQQ3MM2o1ta66J6btnqV2GyzuijZNFkMbw0NcSXtbkJHpAgnQ+PBczonOGE5wzd21I+cd4n3rEKgrMdoJBL86wtLHi4Ic0tN+RB11uPJYfVx24t9oXjr3Ppp4LbOqsb1aucOY9q9RyjmsSWSbonLJ8LWJ0D1leFHdoVpG0ycxHHzQUstUGZ3RgZWk2GZ7gxpJ5AuB8lovaba+rr3l1TO5wvpGDlib3NYNPPetndKlaxuHGMvyvkkZlZftOa0kuNvzRYa7r27lp3DqF88scMTcz5HNYwc3ONh4L1UJRLPncRGuWWyLpbZnoWoIYm/KWmomI7ZLnsYDxDGtI07zc+G5WW2nQpSyROfQgwzNBLWFznRvt9U5iS0ngQbdy3qe8HDU94NN7KbdVtA4GCZxjG+J5L4iOWU+j4tsV0vsHtlDilP1kYyvb2Zoibljj38WnWx+IIXIskZaS1wIIJBB0II0IKy/on2idRYlC69o5XCKUcC2QgBx9V2V3keajhZQaSUog9q8N+TVtTBawjle0eqHHL91lL9FOIdRi1I69g6Tqz/wB0GP3uCm+nzDeqxVzwNJ42SeYBjP8AAD5rX9FUmORkjfSY5rh4tII9yb0wRZog7bc6wudwXGm12K/Kq2oqL3Ekry31L2YPJoaF090h48IcInqGn04QIyOc4DWkeGa/kuSlU5clTlz3kLrnouxf5VhdLITdwYI3880XYJPjlB81yMt9fg24veKppSfQc2Vg7njK63gWs+0j3TLVhpll+EriHbpIAdwkkcPEta0/uvWklsPp3r+txaRvCFkcf7uc/e8rB8JojPPFC3fLIxg8XuDfiicKSUuE2dTdGeBMiwuka5ozGIPNxreUmS376LLoIgxrWtFg0AAdwFgEWVbpjKMq1TGVk4520qDJiFW87zUTezrHAfdZWeCUwlqYIzufLG0+DngH3q+23pTFiFYwi1qiX2F5IPsIUfhFV1U8Mp3RyMf9lwd8Ffg9i/28dDtdrbCw3Ba8266VosNqvk76Z8hyNfma9oFnX0sR3LYUbw4Ag3BAIPMHcVovpl2Hr6zEetpqZ0kfVMbmDo2i4LriznA8QlT2yWp7Q4JH/mAg/qUv7Rn8k/5gIP6lL+0Z/Jae2h2OraJjX1VOYmvOVpLo3XNr27LjwUEiU7P9vwEp2q/b8HaOzmLCrpYagNLBKwPDSbkA8CVzF0yflmr9aP8AyY10R0Zfkqi/uGe5c79Mn5Zq/Wj/AMmNKeX0/BKcx9PwYWs8g6XsUY1rGzsDWgNaOpj0DRYD0eSwNboxjoSaaJs9HNI6XqmyGKTIQ+7Q4sY5oGU8r3v3b0qiclricms9otrqyusKqofIGm4bo1gPPI0AX77XURS0z5HtZGxz3uNmtaC5xPIAb1TItvWwui/pEOHyBksMToDYSPbE1s7AbDPnaLvA0uHXJ4I8LCD8q8q7/kzPDtkZqLDI2VFusc5zy3Q9WHW+buN5FrnvcbbrrC8RZqt/bWNbNSZ2EOaQHNcDcFpFwQeIOi0Vi8diV57yPdYc0EC4L3GF8evsS851RN4Y3VZtgsW5YbhLdQs/wKPdddKDo8I1F0sVvWYg9vCFjIx5DM4fae5SPQTSCTF4if6Nkrx45co/iWE4xXGeeWY75JHv5+k4m3leyzLoOrhFi8IcbCRskfm5pIHmWgea9tWEfKuOcnUqIi0U5G6UqUR4tWNbu60u85AHn73FYuxxBBGhBuPELI+kmtE2KVj2m465zQeYZ2L/ALqx6CIvc1rd7iAPEmwWafSvoYpjQp6G8Pwh6HPTUVVbddjv+4wPb/A72rRa6o6XcI63BpmgawtZI3u6ojMfsZ1yupRjBLeMM2n0gbTdbgeFQA3Lmkv1/q94RfxOY/qrWdDSulkZGwXdI5rGjvcQ0D2leZJ3ODWkkhgIaOABcXEDzcT5rN+hPCPlGKwki7YQ6V36gs399zPYok6ae/YJOmnv6Io9L2zoosQMbBaN0UTmeTBG795jj5qr0K4v8nxWG5s2YOhd+uLt/faz2rYf4SOEZoKaqA1je6N3qyDM2/gWH7S0LTzOY5r2GzmkOaRvBabg+0Il5dK5doJeXSuXaJTbCv6+uqpr3D5pCPVzHL91lkPQrhvX4vT6XEWaV36jTlP2ixYOVur8GvDbyVdQR6LWRNPrEud/Cz2qtRTAailU+xvhERbOhzx+EJsw6KqbWsb83OA2Qj6srBYX9ZoFvVK1I1pJAAuToANSTyXXtRiMVS6aF7WODATle0ObnhfmDrHwafJavZsZTmWaoYGwND6eSnMdy6GWHMXgtP1HaOs08vzbLzq/bWJ6/wDTKxg+9F/S22OOOirWSFzbRxSNaXuIvlbG9g1uNACL8PE51N0uYUGlzahz7C+VkMpdbvu0AbxvI3rD6zAKZxilhis5tU+plJc7MbtdlcLn0c4iNvFReF4H1OJVFRIGvZK1r2N0JzPlEmY29EtfCbacr9+HxNtLDxEkiFhmO9KnSQMU6uOOExxROLmlxvI4kW1A0aLcNViUWFCSFr2HK5pkE2Y2AtG6aN49ZjZQBzj/ALS2JU7CwS1UFi4QukmfUPAFwXZXsjN7gN1Ld31SeKmpqCmkmkqJAXmRrGSRk/NODC3K8W1Y9oYACDuPjePi7VCTncqhGyejcZcLow7QthaHA6EEDUEcFo3bzAJK3HqpkYOTPD1kluyxroo+0Tu52HErasG0DmZnElwsQR3Ef+lAyVEfWOnjYGyPbH1juLnR3AuL2sBYeS4P/wBC2qJW+xlNJI0hV4M9rJZRbqmS9W1x0zkl1svPRhJXX+DSBsFOx2jjEzT1WNutTGlgdD1b4mGHMXCPtZQ4uLy4a3BzFx04OI3Gyn6bHnCzs2jGljO65vf4J/UbcyWVMkLj3R5TmsrXtc3JVMswAAmKQnNI+xsLZmMdob2c4eOtsD2ZnilfBPHl+VRzwsLh2c8YZM12a1rZmMsRroVtKoxEk3BtpbTwtbzVtBWdo9Y1rmj6E9nOwluUuB1LdTINdSCeFlztcdOqduXy2SJS0sHjoS2iM1HNh01+shYZIQd5idZ2UX5Eg+DxyWPbQ0p6wtA1udFOR0TW1UdWwkSxRuZ2RYODhYF1t+UF4tbW4/NAVWuDHy5yN+vnYj4/crc4606Mb9DvZuKhNGDx4HI6QMNgCHHNvFmC/wB/Z+0FH0MRe9rWi5cQAtiU1HYOseyWZRzG8X9mUeSp01BDGQ5jAHaC9huF93LevH+rif8AR1V9EbhWGObIGu52vw0Ww9mKQGRrd/Pw4j2XUCSARz3+akMLxTqXPdbR7CGkHc61rrrZ4xKpa8Iy+IdWDTm3mw09HWyRsjJhfK1sDtA0iYuMbLk7xlc39VQMOGVMdS5sTXmWCUNzRgnK8SBjCDbS7y0AnfcLf2P4u2oFOJG5jHYm9/TYbtkGup468VZU/VtMhDGgve15NhdzmDsOdfiNLcjrv1Xsq4+ilunc8yhKGU9nenGLqgK6nlZILtc+NgdG5zbX0JBa7UXbra6sdsunNjoXR0Ecge4EdbIGtyX4sYCbu5XsB3r5X7PUpg6qzhEZ+vkbfNmksQW3Pot3DnYW3m4t9qMDjrYGBrWiVtgwgNja1j5I+skda2Yta02HLNvJFt08XaqqVMvJI5San2cphNWU8b9WyTRNffiHPaD7ysz6KdjJJsVtI20dHKTKeHWROOWMc+02+7cDuuFkuGbG0lPGGPGeQ9ZJDUAESREgiI5Q4BxaQ11jcZr2Wa0eOtjMkuUAvvYBoBLnaFziBq6waLngFuri7W0mnDwZ1iVI2aGSJ3oyMcw+D2kH3rjOmwqR9QKYAdYXmOx0GYGxHtC6kpdpfmZL6kDs2teziR91/uWt49lW/wDEnVwf2Tnlc2wAbI4AONyTmBLnuGgsSOSLi7TeHyn7CMyacqaR8eQvaW9Y0PZf6zCSA4d12n2Len4NuEWiqaojV7mxM8GDM63iXN+yrLF9lIJ3QSSuvFTtc0xtJaXgvztZm1s0ZnZuJFrW3jOtipIsPoYYGuD8rZHvI0uSXP05b7eS1TxFuvZ98hVlolekrCPlWGVUQF3dWXs554+20DxLbea5N/4dJ1HyjL811nVZrjV+XPlA36C1/ELrKixwObVScGgED+zbT4+xakxLYUuw6aGBwc4VDqmFuguwtDBFoSL5RcbtbDQrVN6huU9xzNOrp3oFw3qsKY8jWeSSQ+APVj7mX81qyk6ObupX3dHezqls7fQLOr+aDA27y4mQi4Ayga8TvvDqiJlM2OINY0Z2Ma2wDbZi0ADyWvEpdUJ97DdonkVtTVbSxpzDUDiOSLpJo1PK54c2UOsH5g4g77EZgfaFZ08xc9wvprfx/wB3VEyZYmszaudn9tr+4KzZU5Kgt4Fw9y/MVZ276nnkkoqhxaQ51zlDWk8A3cF9ExLASdGjXlc6KDkqhd7ScuV5sfFXlXU3iI7wjpfPmJL+ObiDwt5qhSTgCxA3lQ2I1hYWgctV9p6m9+5FacE1EuavRw7lZSVRFhzVlXVOX9YCyta6s7TRx0W6bRJJmtqi1gG62pX2me5tOH8zu7ua84pS9ZlANgQ2/wAV8qqwXLR6Iblb5b1VQmoLJVZV9m55r5DVjIT3/FQ8Mheyzd5d9wV81jSzKTa40PenhLYSXdHiRDH8ySB4KrLPexvuCg2ROv3tvflZezPZ1idCNFmqypwEycp6vR2vGwVGaXKGkG4bof5qInqC0NHO684dVFwewnUg28Qt+D0Ek+ay9zdUosVvEBfVrj7Fjsldkcwc9CvVQwxnfcOII81uqwogJmVPnBcD3FWwq+0Nd4VtM3q2Ak9rKTZRUVUSGnjYrCtyiyZTUPJhLr9ncfHmrQVvVuDb/VX2CovTPHeLedlEVDTnvxaDdRWkJJKfEtXa7gPff4KQgqRJE3XesMo577+Nyrukqy2E68T95W1ZjBZMspqrJJY7jofA8VRrnlkmW/ZOqhqytuwO45fcr01Qlha76zRquTtNF1CuxQtAaRa49/FeoMR7Nr7gR7Rb4qO2icHRRSjlYq3ip9N9iWl3/hbVpRJNRkMWMlsbxfRwAPfb/wBqjQYm63ZNgBl++/wWPfK7R3O4hV8AJOh0Du0087bwnhuml52CbMpqMaLnvJ3uIzDw3KucRIYzK5wsSXa6ZtwLR4LFZZ8rzfeXK6E/YeO/T2LDVTcz3uWTKWY7oLkiwA07hZFhjarTei1NwmstKnEj1rHDcbAeC+4hWAVBPLKVDRDNG08QdF4rpj11ubfgvSrSkzBMV7HOneBuOV/iq1LMXZx/bbZQsuJkSN55RY/cQr2nqLG/MXPklVt6SFKWYvdMxx7TTdvgqMVcchO46BWE9XaRsgO+4d3rzUu0JH1nCy7K3sXST1S7PACN7HD2K2pe3OCdwGq8UE12vZ3fBUw4tJA9JwAHxXNUxKIZEMSzsuDxLVaTtc2MHfbf5lQ8sjmxOy8HAN+JU1hs3WZ2O+swW8Vl06VII+jqSC+24AjzVaSo+ZZ3tVlL2GgHe5xv5K0qKg5Mv5oK6qiWWJJ+nri6I/nBvtUW6pc6FjiO011j4XVGgLrC3AAnwVxXR5Wkj0X6+B5KaUnBC4xmuBhjcN7TlKtOsLHxSX0dqfiosSl0Lh5+YVeZ96aPu3LorcY+ZqC9xNwzh3DePNTuDAOGeT0YtR36aBYrO8vYAN4spOoxItayNh0tr3myzXQ2oMwXFZiheHyHQO0aOQVnR1JdlHEH2hUMQkvGxp0zb1V2dAaXO320HsRW1pk1yJk1GWlkdfcQB5EK5bL1jWSjfYtePLeo/HngUgDd7zmVPCKixY3g5n3rColSTkWUj8pIHAFVGuvCAN5KssVeWyHxt7VcSkmFuXfYhdFRiSk5E28A19EgHzVrQzmN7237PwK8YfV/NvafzQfYvuIR5JGng4D7wsacwD0+b5h0ZPovBHgSqcNZd7vVyj2KhA3PGddW3afLcrOiNrO4C9/FaVCBd4j9HYcBZS2yzj1WV/1TdvMX4KBM2aNwvqVL4VWZonEekwW8QFm5T5YCKu0AIdf83Ud4KuMIeJWSNvroQozFsRzwxyjgcr/Arzs9UZZSOBHu1XKq35ASVRQhri3PuRReJ1R61+vFFFbq6mSypPox5fBW+LfTDwCIvTT6/udOZaVvpR+qfer5h3+oiLpV6UGWNeNB4o70GeJRFpbIpc4YfnXeAVw70z6pXxFyq9XsZe55Z9CzwV/Qn0PWRFivZkZbY6fnPNRNYd/qoi62dkap2Jim+gf4NVas+id4hEXP4vcxzITCxofNeqj6FvivqLu/Uae56wr+k8F6pd7fFfEUq3ZeZcYpuHifiquCfR/rfzREXpJyLnE/oIvAqjQ74vU+K+Is0bDkUNpfTZ/vgq1L9E1EW/hRXseofRd/du96lcT+hg9QfBfUXCrdAhsMPam81ToPonIi3zYZY0R1d6xUlsqdZPNfUWrmz9is8T//AFpvBe8J+kj8B7kRc36WTkecT+lf4oiK07Iy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679576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AutoShape 8" descr="data:image/jpeg;base64,/9j/4AAQSkZJRgABAQAAAQABAAD/2wCEAAkGBxQTEhUUExIVFhUWGBgaFRgYFRUUFRgYFhcXGBgTGBUYHCggGBwlHRcUITEhJSkrLi4uFx8zOD8sNygtLisBCgoKDg0OGxAQGywkICQsMCwvLCwsLCwsLDQsNCwsLCwsLCwsLCwsLDQuLCwsLCwsLCwsLCwvLC8sLCwsLCwsLP/AABEIAMIBAwMBIgACEQEDEQH/xAAcAAEAAQUBAQAAAAAAAAAAAAAABQMEBgcIAgH/xABMEAABAwIDBAYFBgoIBgMAAAABAAIDBBEFEiEGMUFRBxMiYXGBMnKRscEUIzNCkqEIFjVSVYKTorLRQ1Ric5Sz0vAVGGOD4fEXNEX/xAAaAQEBAQEBAQEAAAAAAAAAAAAAAQIDBAUG/8QAMREAAgEDAgQEBQMFAQAAAAAAAAERAgMhEjEEQVHwEyIygUJhcZHRFLHBFUNSoeEF/9oADAMBAAIRAxEAPwDeKIiAIiIAiIgCIiAIiIAiIgCIiAIiIAiIgCIiAIiIAiIgCIiAIiIAiIgCIiAIiIAiIgCIiAIiIAiIgCIiAIiIAiIgCIiAIiIAiIgCIiAIiIAiIgCIiAIiIAiIgCIiAIiIAiIgCIiAIiIAiIgCIiAIiIAiIgCIiAIiIAiIgCIiAIiIAiIgCIiAIiIAiIgCIiAIiIAiIgCIiAIiIAiIgCIiAIiIAiIgCIqFTWMj9NwHIbyfADUqNpbgrovMbrgGxF+B3+a9KgIiIAiIgCIiAIiIAiIgCIiAIiIAiIgCIiAIiIAiIgCIiAtampMdy4XZzG8eI5d6rQTteLtNwvbmgixFwd6xWrL6SUFurHbu8cWnvC4XbjtxU/Tz+Xz+hG4MrRU6ecPaHNNwRcKou5QvjjbUqlWVIjY57twHtPALGMaxVzxluGjj/vivNxHE02ac5fJEbL/FMfAu2LV27Mdw8B9YqtguG2+dkuZHa3OpH/lRmzWGZz1jh2R6IPE8ysrWbCruRcuey6EWchERes0EREAREQBERAEREAREQBERAEREAREQBERAEREAREQBERAFaYpRCaMsO/6p5HgrtFGk1DBhuD4mYZBG++U6OHJ17H4LMgVhm2lOGyMeBbPe/LMLa+xTVLiQbRiU7w23fcaALx2a3brroqeFlfyZT5EVtXiN3ll+ywAu8T8bae1Y9gsTqmYNG7e48gsf2hxcvkLQdXEFwBvrazWA8be8rZmxGDdRAC4fOSC7u4HcF4rdv9Te1vbuF38zHqqJ+CIMaGt3AWCqIi+0dQiIgCIiAIiIAiIgCIiAIiIAiIgCIiAIo6ux6lhNpamCM8nysafYSrJm2uHE2GIUpP8Afxf6lnUupnXT1J5Fa0WIxSi8Uscg/sPa/wDhKulU09ipp7BEUHX7YUMMjopqyCORvpMdI1rhcAi4PcQfNG0tw2luTiLG/wAfcN/SFN+1b/NPx9w39IU37Vv81NS6k109TJEWON28w0//AKFN+2YPeVLUWLwTAuinikAFyWSNfYczlKupdRqp6l6igq3a6li0dLr3C6jn9I9CPrv+wpqXU6+HV0J/GcNE8ZYdDvaeRWu8exd0FKYibEPcPPTTyWRf/JVD+e/7BWuukCphrJs9PO1ocAXNeJG9saXFmneLLycTQq6fK8vD+hHZreyKvRzhXyuszuF2R9t3j9Ue33LeK1d0e41SUVPkfJmle7NIWtJbyABNibDu4rMoNr6Z+5zvNq6cPTTRRBVZrXIn0VnS4nFIbNcCeSunvAFyQAN5JsPavRJhqNz0igqnbPD4zZ9dTA8uujv7Lr3R7XUMptHW0zjyE0d/ZdTVT1M66epNIvgN9yPcACToBqfALRo+ooD8d8O/SFJ/iIv9SucO2no53iOGrp5Xm5DWSse4gak5Wm6mpE1LqSyIoev2pooXmOasp45G2zMfNGxwuLi7SbjQgpMBtLcmEUB+O+HfpCk/xEX+pTzXAi41B3JKCaZ9RWWKYvBTNDqieOFrjYGR7WAm17AuOptdRv474d+kKT/ERf6klDUifRRUG0lI9ocyqhc07i2RrgbGxsQed0WfEo6r7mPFo/yX3Pe0WOQ0VO+ondlYweJcTuY0cXErmnbbpTrK5zmse6CD6scbiCR/1HjVx7tB3Ka/CA2lM1aKRp+bpgMw4GV4BJ77NIHm5aqSNW5Y1Zex9JXxb76MeiGAwMqa9hkfIA5kRJaxjTq0usbucRrbcL81nOJdGWFzMLDRxs00dGOreO8Fu/zuFZb2Q1N5SOUKWpfG4Pje5jhuc1xa4eBGoW9uh/pTknkbRVzsz3aQTHQuI/o5OZPB3HcdSsCxnomxCOqkhgp3zRtPYl7LGuaQCO04gXF7EDiCpbBuhPE87JDJBAWkOaS8ue1zTcEBjSL3HNZbTyt+9zLqTyt+9zo9codMn5Zq/Wj/AMmNdWQB2Vua2awzW3XtrbuuuU+mT8s1frR/5Ma1zRvmu+hhaIuz8CpWGmguxv0Uf1R+Y1G3MINuYRxgr/AqsxVETw8syyMJcCQQ3MM2o1ta66J6btnqV2GyzuijZNFkMbw0NcSXtbkJHpAgnQ+PBczonOGE5wzd21I+cd4n3rEKgrMdoJBL86wtLHi4Ic0tN+RB11uPJYfVx24t9oXjr3Ppp4LbOqsb1aucOY9q9RyjmsSWSbonLJ8LWJ0D1leFHdoVpG0ycxHHzQUstUGZ3RgZWk2GZ7gxpJ5AuB8lovaba+rr3l1TO5wvpGDlib3NYNPPetndKlaxuHGMvyvkkZlZftOa0kuNvzRYa7r27lp3DqF88scMTcz5HNYwc3ONh4L1UJRLPncRGuWWyLpbZnoWoIYm/KWmomI7ZLnsYDxDGtI07zc+G5WW2nQpSyROfQgwzNBLWFznRvt9U5iS0ngQbdy3qe8HDU94NN7KbdVtA4GCZxjG+J5L4iOWU+j4tsV0vsHtlDilP1kYyvb2Zoibljj38WnWx+IIXIskZaS1wIIJBB0II0IKy/on2idRYlC69o5XCKUcC2QgBx9V2V3keajhZQaSUog9q8N+TVtTBawjle0eqHHL91lL9FOIdRi1I69g6Tqz/wB0GP3uCm+nzDeqxVzwNJ42SeYBjP8AAD5rX9FUmORkjfSY5rh4tII9yb0wRZog7bc6wudwXGm12K/Kq2oqL3Ekry31L2YPJoaF090h48IcInqGn04QIyOc4DWkeGa/kuSlU5clTlz3kLrnouxf5VhdLITdwYI3880XYJPjlB81yMt9fg24veKppSfQc2Vg7njK63gWs+0j3TLVhpll+EriHbpIAdwkkcPEta0/uvWklsPp3r+txaRvCFkcf7uc/e8rB8JojPPFC3fLIxg8XuDfiicKSUuE2dTdGeBMiwuka5ozGIPNxreUmS376LLoIgxrWtFg0AAdwFgEWVbpjKMq1TGVk4520qDJiFW87zUTezrHAfdZWeCUwlqYIzufLG0+DngH3q+23pTFiFYwi1qiX2F5IPsIUfhFV1U8Mp3RyMf9lwd8Ffg9i/28dDtdrbCw3Ba8266VosNqvk76Z8hyNfma9oFnX0sR3LYUbw4Ag3BAIPMHcVovpl2Hr6zEetpqZ0kfVMbmDo2i4LriznA8QlT2yWp7Q4JH/mAg/qUv7Rn8k/5gIP6lL+0Z/Jae2h2OraJjX1VOYmvOVpLo3XNr27LjwUEiU7P9vwEp2q/b8HaOzmLCrpYagNLBKwPDSbkA8CVzF0yflmr9aP8AyY10R0Zfkqi/uGe5c79Mn5Zq/Wj/AMmNKeX0/BKcx9PwYWs8g6XsUY1rGzsDWgNaOpj0DRYD0eSwNboxjoSaaJs9HNI6XqmyGKTIQ+7Q4sY5oGU8r3v3b0qiclricms9otrqyusKqofIGm4bo1gPPI0AX77XURS0z5HtZGxz3uNmtaC5xPIAb1TItvWwui/pEOHyBksMToDYSPbE1s7AbDPnaLvA0uHXJ4I8LCD8q8q7/kzPDtkZqLDI2VFusc5zy3Q9WHW+buN5FrnvcbbrrC8RZqt/bWNbNSZ2EOaQHNcDcFpFwQeIOi0Vi8diV57yPdYc0EC4L3GF8evsS851RN4Y3VZtgsW5YbhLdQs/wKPdddKDo8I1F0sVvWYg9vCFjIx5DM4fae5SPQTSCTF4if6Nkrx45co/iWE4xXGeeWY75JHv5+k4m3leyzLoOrhFi8IcbCRskfm5pIHmWgea9tWEfKuOcnUqIi0U5G6UqUR4tWNbu60u85AHn73FYuxxBBGhBuPELI+kmtE2KVj2m465zQeYZ2L/ALqx6CIvc1rd7iAPEmwWafSvoYpjQp6G8Pwh6HPTUVVbddjv+4wPb/A72rRa6o6XcI63BpmgawtZI3u6ojMfsZ1yupRjBLeMM2n0gbTdbgeFQA3Lmkv1/q94RfxOY/qrWdDSulkZGwXdI5rGjvcQ0D2leZJ3ODWkkhgIaOABcXEDzcT5rN+hPCPlGKwki7YQ6V36gs399zPYok6ae/YJOmnv6Io9L2zoosQMbBaN0UTmeTBG795jj5qr0K4v8nxWG5s2YOhd+uLt/faz2rYf4SOEZoKaqA1je6N3qyDM2/gWH7S0LTzOY5r2GzmkOaRvBabg+0Il5dK5doJeXSuXaJTbCv6+uqpr3D5pCPVzHL91lkPQrhvX4vT6XEWaV36jTlP2ixYOVur8GvDbyVdQR6LWRNPrEud/Cz2qtRTAailU+xvhERbOhzx+EJsw6KqbWsb83OA2Qj6srBYX9ZoFvVK1I1pJAAuToANSTyXXtRiMVS6aF7WODATle0ObnhfmDrHwafJavZsZTmWaoYGwND6eSnMdy6GWHMXgtP1HaOs08vzbLzq/bWJ6/wDTKxg+9F/S22OOOirWSFzbRxSNaXuIvlbG9g1uNACL8PE51N0uYUGlzahz7C+VkMpdbvu0AbxvI3rD6zAKZxilhis5tU+plJc7MbtdlcLn0c4iNvFReF4H1OJVFRIGvZK1r2N0JzPlEmY29EtfCbacr9+HxNtLDxEkiFhmO9KnSQMU6uOOExxROLmlxvI4kW1A0aLcNViUWFCSFr2HK5pkE2Y2AtG6aN49ZjZQBzj/ALS2JU7CwS1UFi4QukmfUPAFwXZXsjN7gN1Ld31SeKmpqCmkmkqJAXmRrGSRk/NODC3K8W1Y9oYACDuPjePi7VCTncqhGyejcZcLow7QthaHA6EEDUEcFo3bzAJK3HqpkYOTPD1kluyxroo+0Tu52HErasG0DmZnElwsQR3Ef+lAyVEfWOnjYGyPbH1juLnR3AuL2sBYeS4P/wBC2qJW+xlNJI0hV4M9rJZRbqmS9W1x0zkl1svPRhJXX+DSBsFOx2jjEzT1WNutTGlgdD1b4mGHMXCPtZQ4uLy4a3BzFx04OI3Gyn6bHnCzs2jGljO65vf4J/UbcyWVMkLj3R5TmsrXtc3JVMswAAmKQnNI+xsLZmMdob2c4eOtsD2ZnilfBPHl+VRzwsLh2c8YZM12a1rZmMsRroVtKoxEk3BtpbTwtbzVtBWdo9Y1rmj6E9nOwluUuB1LdTINdSCeFlztcdOqduXy2SJS0sHjoS2iM1HNh01+shYZIQd5idZ2UX5Eg+DxyWPbQ0p6wtA1udFOR0TW1UdWwkSxRuZ2RYODhYF1t+UF4tbW4/NAVWuDHy5yN+vnYj4/crc4606Mb9DvZuKhNGDx4HI6QMNgCHHNvFmC/wB/Z+0FH0MRe9rWi5cQAtiU1HYOseyWZRzG8X9mUeSp01BDGQ5jAHaC9huF93LevH+rif8AR1V9EbhWGObIGu52vw0Ww9mKQGRrd/Pw4j2XUCSARz3+akMLxTqXPdbR7CGkHc61rrrZ4xKpa8Iy+IdWDTm3mw09HWyRsjJhfK1sDtA0iYuMbLk7xlc39VQMOGVMdS5sTXmWCUNzRgnK8SBjCDbS7y0AnfcLf2P4u2oFOJG5jHYm9/TYbtkGup468VZU/VtMhDGgve15NhdzmDsOdfiNLcjrv1Xsq4+ilunc8yhKGU9nenGLqgK6nlZILtc+NgdG5zbX0JBa7UXbra6sdsunNjoXR0Ecge4EdbIGtyX4sYCbu5XsB3r5X7PUpg6qzhEZ+vkbfNmksQW3Pot3DnYW3m4t9qMDjrYGBrWiVtgwgNja1j5I+skda2Yta02HLNvJFt08XaqqVMvJI5San2cphNWU8b9WyTRNffiHPaD7ysz6KdjJJsVtI20dHKTKeHWROOWMc+02+7cDuuFkuGbG0lPGGPGeQ9ZJDUAESREgiI5Q4BxaQ11jcZr2Wa0eOtjMkuUAvvYBoBLnaFziBq6waLngFuri7W0mnDwZ1iVI2aGSJ3oyMcw+D2kH3rjOmwqR9QKYAdYXmOx0GYGxHtC6kpdpfmZL6kDs2teziR91/uWt49lW/wDEnVwf2Tnlc2wAbI4AONyTmBLnuGgsSOSLi7TeHyn7CMyacqaR8eQvaW9Y0PZf6zCSA4d12n2Len4NuEWiqaojV7mxM8GDM63iXN+yrLF9lIJ3QSSuvFTtc0xtJaXgvztZm1s0ZnZuJFrW3jOtipIsPoYYGuD8rZHvI0uSXP05b7eS1TxFuvZ98hVlolekrCPlWGVUQF3dWXs554+20DxLbea5N/4dJ1HyjL811nVZrjV+XPlA36C1/ELrKixwObVScGgED+zbT4+xakxLYUuw6aGBwc4VDqmFuguwtDBFoSL5RcbtbDQrVN6huU9xzNOrp3oFw3qsKY8jWeSSQ+APVj7mX81qyk6ObupX3dHezqls7fQLOr+aDA27y4mQi4Ayga8TvvDqiJlM2OINY0Z2Ma2wDbZi0ADyWvEpdUJ97DdonkVtTVbSxpzDUDiOSLpJo1PK54c2UOsH5g4g77EZgfaFZ08xc9wvprfx/wB3VEyZYmszaudn9tr+4KzZU5Kgt4Fw9y/MVZ276nnkkoqhxaQ51zlDWk8A3cF9ExLASdGjXlc6KDkqhd7ScuV5sfFXlXU3iI7wjpfPmJL+ObiDwt5qhSTgCxA3lQ2I1hYWgctV9p6m9+5FacE1EuavRw7lZSVRFhzVlXVOX9YCyta6s7TRx0W6bRJJmtqi1gG62pX2me5tOH8zu7ua84pS9ZlANgQ2/wAV8qqwXLR6Iblb5b1VQmoLJVZV9m55r5DVjIT3/FQ8Mheyzd5d9wV81jSzKTa40PenhLYSXdHiRDH8ySB4KrLPexvuCg2ROv3tvflZezPZ1idCNFmqypwEycp6vR2vGwVGaXKGkG4bof5qInqC0NHO684dVFwewnUg28Qt+D0Ek+ay9zdUosVvEBfVrj7Fjsldkcwc9CvVQwxnfcOII81uqwogJmVPnBcD3FWwq+0Nd4VtM3q2Ak9rKTZRUVUSGnjYrCtyiyZTUPJhLr9ncfHmrQVvVuDb/VX2CovTPHeLedlEVDTnvxaDdRWkJJKfEtXa7gPff4KQgqRJE3XesMo577+Nyrukqy2E68T95W1ZjBZMspqrJJY7jofA8VRrnlkmW/ZOqhqytuwO45fcr01Qlha76zRquTtNF1CuxQtAaRa49/FeoMR7Nr7gR7Rb4qO2icHRRSjlYq3ip9N9iWl3/hbVpRJNRkMWMlsbxfRwAPfb/wBqjQYm63ZNgBl++/wWPfK7R3O4hV8AJOh0Du0087bwnhuml52CbMpqMaLnvJ3uIzDw3KucRIYzK5wsSXa6ZtwLR4LFZZ8rzfeXK6E/YeO/T2LDVTcz3uWTKWY7oLkiwA07hZFhjarTei1NwmstKnEj1rHDcbAeC+4hWAVBPLKVDRDNG08QdF4rpj11ubfgvSrSkzBMV7HOneBuOV/iq1LMXZx/bbZQsuJkSN55RY/cQr2nqLG/MXPklVt6SFKWYvdMxx7TTdvgqMVcchO46BWE9XaRsgO+4d3rzUu0JH1nCy7K3sXST1S7PACN7HD2K2pe3OCdwGq8UE12vZ3fBUw4tJA9JwAHxXNUxKIZEMSzsuDxLVaTtc2MHfbf5lQ8sjmxOy8HAN+JU1hs3WZ2O+swW8Vl06VII+jqSC+24AjzVaSo+ZZ3tVlL2GgHe5xv5K0qKg5Mv5oK6qiWWJJ+nri6I/nBvtUW6pc6FjiO011j4XVGgLrC3AAnwVxXR5Wkj0X6+B5KaUnBC4xmuBhjcN7TlKtOsLHxSX0dqfiosSl0Lh5+YVeZ96aPu3LorcY+ZqC9xNwzh3DePNTuDAOGeT0YtR36aBYrO8vYAN4spOoxItayNh0tr3myzXQ2oMwXFZiheHyHQO0aOQVnR1JdlHEH2hUMQkvGxp0zb1V2dAaXO320HsRW1pk1yJk1GWlkdfcQB5EK5bL1jWSjfYtePLeo/HngUgDd7zmVPCKixY3g5n3rColSTkWUj8pIHAFVGuvCAN5KssVeWyHxt7VcSkmFuXfYhdFRiSk5E28A19EgHzVrQzmN7237PwK8YfV/NvafzQfYvuIR5JGng4D7wsacwD0+b5h0ZPovBHgSqcNZd7vVyj2KhA3PGddW3afLcrOiNrO4C9/FaVCBd4j9HYcBZS2yzj1WV/1TdvMX4KBM2aNwvqVL4VWZonEekwW8QFm5T5YCKu0AIdf83Ud4KuMIeJWSNvroQozFsRzwxyjgcr/Arzs9UZZSOBHu1XKq35ASVRQhri3PuRReJ1R61+vFFFbq6mSypPox5fBW+LfTDwCIvTT6/udOZaVvpR+qfer5h3+oiLpV6UGWNeNB4o70GeJRFpbIpc4YfnXeAVw70z6pXxFyq9XsZe55Z9CzwV/Qn0PWRFivZkZbY6fnPNRNYd/qoi62dkap2Jim+gf4NVas+id4hEXP4vcxzITCxofNeqj6FvivqLu/Uae56wr+k8F6pd7fFfEUq3ZeZcYpuHifiquCfR/rfzREXpJyLnE/oIvAqjQ74vU+K+Is0bDkUNpfTZ/vgq1L9E1EW/hRXseofRd/du96lcT+hg9QfBfUXCrdAhsMPam81ToPonIi3zYZY0R1d6xUlsqdZPNfUWrmz9is8T//AFpvBe8J+kj8B7kRc36WTkecT+lf4oiK07Iy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831976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F534CF-6543-462A-941A-B52E1E5B495E}"/>
              </a:ext>
            </a:extLst>
          </p:cNvPr>
          <p:cNvSpPr/>
          <p:nvPr/>
        </p:nvSpPr>
        <p:spPr>
          <a:xfrm>
            <a:off x="1341120" y="5522443"/>
            <a:ext cx="9326880" cy="133579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639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334067-F0E0-4DDE-893D-4FE8BC5AE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0895" y="1262644"/>
            <a:ext cx="4817105" cy="3810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BF6D03-10D1-40FB-8E16-F22ACFCBC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2321" y="1193159"/>
            <a:ext cx="3109772" cy="1369953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dirty="0"/>
              <a:t>Website Critical to the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C9B4F-B194-497F-BA74-B54D51A48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321" y="2647531"/>
            <a:ext cx="3571785" cy="3088752"/>
          </a:xfrm>
        </p:spPr>
        <p:txBody>
          <a:bodyPr anchor="t">
            <a:normAutofit/>
          </a:bodyPr>
          <a:lstStyle/>
          <a:p>
            <a:pPr marL="497205">
              <a:buFont typeface="Arial" panose="020B0604020202020204" pitchFamily="34" charset="0"/>
              <a:buChar char="•"/>
            </a:pPr>
            <a:r>
              <a:rPr lang="en-US" sz="2000" dirty="0"/>
              <a:t>Non-profits ranked websites as </a:t>
            </a:r>
            <a:r>
              <a:rPr lang="en-US" sz="2000" dirty="0">
                <a:solidFill>
                  <a:srgbClr val="FF0000"/>
                </a:solidFill>
              </a:rPr>
              <a:t>#1 </a:t>
            </a:r>
            <a:r>
              <a:rPr lang="en-US" sz="2000" dirty="0"/>
              <a:t>communication channel.</a:t>
            </a:r>
          </a:p>
          <a:p>
            <a:pPr marL="49720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Less than half </a:t>
            </a:r>
            <a:r>
              <a:rPr lang="en-US" sz="2000" dirty="0"/>
              <a:t>of non-profit websites are responsive. </a:t>
            </a:r>
          </a:p>
          <a:p>
            <a:pPr marL="497205">
              <a:buFont typeface="Arial" panose="020B0604020202020204" pitchFamily="34" charset="0"/>
              <a:buChar char="•"/>
            </a:pPr>
            <a:r>
              <a:rPr lang="en-US" sz="2000" dirty="0"/>
              <a:t>Responsive donation pages yield </a:t>
            </a:r>
            <a:r>
              <a:rPr lang="en-US" sz="2000" dirty="0">
                <a:solidFill>
                  <a:srgbClr val="FF0000"/>
                </a:solidFill>
              </a:rPr>
              <a:t>34% more gifts </a:t>
            </a:r>
            <a:r>
              <a:rPr lang="en-US" sz="2000" dirty="0"/>
              <a:t>than non-responsive pages.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97EB5F-BC06-4151-9429-2AB0E79277E9}"/>
              </a:ext>
            </a:extLst>
          </p:cNvPr>
          <p:cNvSpPr/>
          <p:nvPr/>
        </p:nvSpPr>
        <p:spPr>
          <a:xfrm>
            <a:off x="2864862" y="5736284"/>
            <a:ext cx="168828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Aft>
                <a:spcPts val="450"/>
              </a:spcAft>
            </a:pPr>
            <a:r>
              <a:rPr lang="en-US" sz="750" i="1">
                <a:solidFill>
                  <a:prstClr val="black"/>
                </a:solidFill>
                <a:latin typeface="Calibri"/>
              </a:rPr>
              <a:t>Sources: Nonprofit Hub, Mobile Cause </a:t>
            </a:r>
          </a:p>
        </p:txBody>
      </p:sp>
    </p:spTree>
    <p:extLst>
      <p:ext uri="{BB962C8B-B14F-4D97-AF65-F5344CB8AC3E}">
        <p14:creationId xmlns:p14="http://schemas.microsoft.com/office/powerpoint/2010/main" val="2039977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2321169" y="4862945"/>
            <a:ext cx="75496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  <a:latin typeface="Calibri" pitchFamily="34" charset="0"/>
              </a:rPr>
              <a:t>The Internet has become a significant source of giving and of new donor acquisition.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000" y="-41565"/>
            <a:ext cx="7162800" cy="63976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b="1" dirty="0">
                <a:solidFill>
                  <a:schemeClr val="bg1"/>
                </a:solidFill>
              </a:rPr>
              <a:t>ONLINE GIVING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989623"/>
            <a:ext cx="8128000" cy="290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3751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86345" y="-48500"/>
            <a:ext cx="8610600" cy="63976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b="1" dirty="0">
                <a:solidFill>
                  <a:schemeClr val="bg1"/>
                </a:solidFill>
                <a:latin typeface="+mn-lt"/>
              </a:rPr>
              <a:t>Your Online Presence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65"/>
          <a:stretch/>
        </p:blipFill>
        <p:spPr>
          <a:xfrm>
            <a:off x="3270682" y="1276872"/>
            <a:ext cx="5555818" cy="46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85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86345" y="-48500"/>
            <a:ext cx="8610600" cy="639763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600" b="1" dirty="0">
                <a:solidFill>
                  <a:schemeClr val="bg1"/>
                </a:solidFill>
                <a:latin typeface="+mn-lt"/>
              </a:rPr>
              <a:t>Your Online Presence</a:t>
            </a: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6870701" y="849353"/>
            <a:ext cx="34405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57200">
              <a:spcBef>
                <a:spcPct val="50000"/>
              </a:spcBef>
            </a:pPr>
            <a:r>
              <a:rPr lang="en-US" altLang="en-US" sz="3600" b="1" dirty="0">
                <a:solidFill>
                  <a:prstClr val="black"/>
                </a:solidFill>
                <a:latin typeface="Calibri" pitchFamily="34" charset="0"/>
              </a:rPr>
              <a:t>Google Grants</a:t>
            </a:r>
            <a:endParaRPr lang="en-US" altLang="en-US" sz="36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0745" y="1624728"/>
            <a:ext cx="781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dirty="0">
                <a:solidFill>
                  <a:srgbClr val="104067"/>
                </a:solidFill>
                <a:latin typeface="Arial" panose="020B0604020202020204" pitchFamily="34" charset="0"/>
              </a:rPr>
              <a:t>When you qualify for Google Ad Grants, you will have access to a AdWords budget of </a:t>
            </a:r>
            <a:r>
              <a:rPr lang="en-US" b="1" dirty="0">
                <a:solidFill>
                  <a:srgbClr val="EE3E41"/>
                </a:solidFill>
                <a:latin typeface="Arial" panose="020B0604020202020204" pitchFamily="34" charset="0"/>
              </a:rPr>
              <a:t>$10,000 per month (about $329 per day)</a:t>
            </a:r>
            <a:r>
              <a:rPr lang="en-US" dirty="0">
                <a:solidFill>
                  <a:srgbClr val="104067"/>
                </a:solidFill>
                <a:latin typeface="Arial" panose="020B0604020202020204" pitchFamily="34" charset="0"/>
              </a:rPr>
              <a:t>. These funds can be used only on keyword search campaigns with text ads only – No display advertising or product ads and no appearing on search partner pages. Additionally, the limit for </a:t>
            </a:r>
            <a:r>
              <a:rPr lang="en-US" b="1" dirty="0">
                <a:solidFill>
                  <a:srgbClr val="EE3E41"/>
                </a:solidFill>
                <a:latin typeface="Arial" panose="020B0604020202020204" pitchFamily="34" charset="0"/>
              </a:rPr>
              <a:t>cost-per-click is set at $2</a:t>
            </a:r>
            <a:r>
              <a:rPr lang="en-US" dirty="0">
                <a:solidFill>
                  <a:srgbClr val="104067"/>
                </a:solidFill>
                <a:latin typeface="Arial" panose="020B0604020202020204" pitchFamily="34" charset="0"/>
              </a:rPr>
              <a:t>, so you might need to get creative with your keywords if you want these ads to run for highly competitive terms.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0" y="3785097"/>
            <a:ext cx="5626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87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1" y="-54725"/>
            <a:ext cx="652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prstClr val="white"/>
                </a:solidFill>
                <a:latin typeface="Calibri"/>
              </a:rPr>
              <a:t>Social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7200" y="7483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black"/>
                </a:solidFill>
                <a:latin typeface="Calibri"/>
              </a:rPr>
              <a:t>Social Media in no longer optional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1394710"/>
            <a:ext cx="5181600" cy="546329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404100" y="2315429"/>
            <a:ext cx="2872740" cy="3907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None/>
            </a:pPr>
            <a:r>
              <a:rPr lang="en-US" sz="4800" b="1" dirty="0">
                <a:solidFill>
                  <a:srgbClr val="EE3E41"/>
                </a:solidFill>
                <a:latin typeface="Calibri"/>
              </a:rPr>
              <a:t>92%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of nonprofits indicate that social media is important for their business</a:t>
            </a:r>
          </a:p>
          <a:p>
            <a:pPr marL="514350" lvl="1" indent="0" algn="r"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0" indent="0" algn="r">
              <a:buNone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462932"/>
            <a:ext cx="650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www.socialmediaexaminer.com/SocialMediaMarketingIndustryReport2014.pdf</a:t>
            </a:r>
          </a:p>
          <a:p>
            <a:pPr defTabSz="457200"/>
            <a:r>
              <a:rPr lang="en-US" sz="1000" dirty="0">
                <a:solidFill>
                  <a:srgbClr val="FF0000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613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1" y="-54725"/>
            <a:ext cx="652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prstClr val="white"/>
                </a:solidFill>
                <a:latin typeface="Calibri"/>
              </a:rPr>
              <a:t>Social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7200" y="7483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black"/>
                </a:solidFill>
                <a:latin typeface="Calibri"/>
              </a:rPr>
              <a:t>Pick your platform(s)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34200" y="2421316"/>
            <a:ext cx="3469640" cy="43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Post often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Don’t “sell”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Share-worthy content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Respond to questions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Be the expert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4832" y="2421316"/>
            <a:ext cx="4150868" cy="335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47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80582" y="973370"/>
            <a:ext cx="7430837" cy="4733461"/>
          </a:xfrm>
        </p:spPr>
      </p:pic>
    </p:spTree>
    <p:extLst>
      <p:ext uri="{BB962C8B-B14F-4D97-AF65-F5344CB8AC3E}">
        <p14:creationId xmlns:p14="http://schemas.microsoft.com/office/powerpoint/2010/main" val="3191642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643" y="-27400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So Many Channels to Choose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605" y="751563"/>
            <a:ext cx="8576790" cy="41612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81201" y="5162844"/>
            <a:ext cx="7730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Over 120 Channels to Manage</a:t>
            </a:r>
          </a:p>
          <a:p>
            <a:pPr marL="571500" indent="-571500" defTabSz="457200"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</a:rPr>
              <a:t>Must Choose and Prioritize!</a:t>
            </a:r>
          </a:p>
        </p:txBody>
      </p:sp>
    </p:spTree>
    <p:extLst>
      <p:ext uri="{BB962C8B-B14F-4D97-AF65-F5344CB8AC3E}">
        <p14:creationId xmlns:p14="http://schemas.microsoft.com/office/powerpoint/2010/main" val="131656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65144" y="6066971"/>
            <a:ext cx="2685143" cy="566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1524001" y="4762500"/>
            <a:ext cx="8680565" cy="1587859"/>
          </a:xfrm>
          <a:noFill/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n-US" sz="4000" b="1" i="1" dirty="0"/>
              <a:t>Reigniting your donation outreach in today’s changed world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72590" y="-17670"/>
            <a:ext cx="499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white"/>
                </a:solidFill>
                <a:latin typeface="Calibri"/>
              </a:rPr>
              <a:t>Introduction…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5752" y="1504191"/>
            <a:ext cx="3220447" cy="27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16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6022" y="2527300"/>
            <a:ext cx="5393388" cy="3327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2589" y="35617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Email Marketing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2590" y="-17670"/>
            <a:ext cx="8027847" cy="65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prstClr val="white"/>
                </a:solidFill>
                <a:latin typeface="Calibri"/>
              </a:rPr>
              <a:t>Getting the Word Out</a:t>
            </a:r>
          </a:p>
        </p:txBody>
      </p:sp>
      <p:sp>
        <p:nvSpPr>
          <p:cNvPr id="6" name="Rectangle 5"/>
          <p:cNvSpPr/>
          <p:nvPr/>
        </p:nvSpPr>
        <p:spPr>
          <a:xfrm>
            <a:off x="1694178" y="1460837"/>
            <a:ext cx="8667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Interstate-RegularCondensed"/>
              </a:rPr>
              <a:t>Permission-based email strengthens current customer relationships and helps create new ones.</a:t>
            </a:r>
          </a:p>
          <a:p>
            <a:pPr defTabSz="457200"/>
            <a:endParaRPr lang="en-US" sz="2400" dirty="0">
              <a:solidFill>
                <a:prstClr val="black"/>
              </a:solidFill>
              <a:latin typeface="Interstate-RegularCondense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4178" y="2526436"/>
            <a:ext cx="33604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Interstate-LightCondensed"/>
              </a:rPr>
              <a:t>Email marketing is the low-cost way to </a:t>
            </a:r>
            <a:r>
              <a:rPr lang="en-US" sz="2400" b="1" dirty="0">
                <a:solidFill>
                  <a:prstClr val="black"/>
                </a:solidFill>
                <a:latin typeface="Interstate-LightCondensed"/>
              </a:rPr>
              <a:t>supplement</a:t>
            </a:r>
            <a:r>
              <a:rPr lang="en-US" sz="2400" dirty="0">
                <a:solidFill>
                  <a:prstClr val="black"/>
                </a:solidFill>
                <a:latin typeface="Interstate-LightCondensed"/>
              </a:rPr>
              <a:t> sales, advertising, traditional mail and other activities to stay in front of prospects and customers.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507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4458" y="2064406"/>
            <a:ext cx="837452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Each month, we watch over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6 billion hours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of video on YouTube, and upload 100 hours of video every minute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Calibri"/>
              </a:rPr>
              <a:t>40%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of all online video is viewed on a mobile device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Consumers are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27x more likely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to click through online video ads than standard banners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(Source: Sizmek)</a:t>
            </a:r>
          </a:p>
          <a:p>
            <a:pPr marL="285750" indent="-285750" defTabSz="457200"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After 72 hours, a person retains about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10%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of the text they’ve read,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65%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of an image they’ve seen or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95%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of a video they’ve watched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285750" indent="-285750" defTabSz="457200"/>
            <a:r>
              <a:rPr lang="en-US" sz="2600" dirty="0">
                <a:solidFill>
                  <a:prstClr val="black"/>
                </a:solidFill>
                <a:latin typeface="Calibri"/>
              </a:rPr>
              <a:t>	</a:t>
            </a:r>
            <a:br>
              <a:rPr lang="en-US" sz="1000" dirty="0">
                <a:solidFill>
                  <a:prstClr val="black"/>
                </a:solidFill>
                <a:latin typeface="Calibri"/>
              </a:rPr>
            </a:b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920" y="6574155"/>
            <a:ext cx="279241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FA7D96-1474-4723-88EB-820C274C8C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755" y="700167"/>
            <a:ext cx="3877363" cy="10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5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681595"/>
            <a:ext cx="8991600" cy="6350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According to comScore’s online engagement statistics:</a:t>
            </a:r>
          </a:p>
          <a:p>
            <a:pPr marL="457200" indent="-457200" defTabSz="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90% of online shoppers at one retailer’s site said videos helped them decide to purchase </a:t>
            </a:r>
            <a:r>
              <a:rPr lang="en-US" sz="2400" baseline="30000" dirty="0">
                <a:solidFill>
                  <a:prstClr val="black"/>
                </a:solidFill>
                <a:latin typeface="Calibri" pitchFamily="34" charset="0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  </a:t>
            </a:r>
          </a:p>
          <a:p>
            <a:pPr marL="457200" indent="-457200" defTabSz="457200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457200" indent="-457200" defTabSz="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57% of consumers said video made them more confident of their purchases*</a:t>
            </a:r>
          </a:p>
          <a:p>
            <a:pPr marL="457200" indent="-457200" defTabSz="457200"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457200" indent="-457200" defTabSz="457200">
              <a:defRPr/>
            </a:pPr>
            <a:r>
              <a:rPr lang="en-US" sz="1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Forbes says:</a:t>
            </a:r>
            <a:endParaRPr lang="en-US" sz="1400" b="1" dirty="0">
              <a:solidFill>
                <a:prstClr val="black"/>
              </a:solidFill>
              <a:latin typeface="Calibri" pitchFamily="34" charset="0"/>
            </a:endParaRPr>
          </a:p>
          <a:p>
            <a:pPr marL="457200" indent="-457200" defTabSz="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75% of executives watch at least one biz video a week </a:t>
            </a:r>
            <a:r>
              <a:rPr lang="en-US" sz="2400" baseline="30000" dirty="0">
                <a:solidFill>
                  <a:prstClr val="black"/>
                </a:solidFill>
                <a:latin typeface="Calibri" pitchFamily="34" charset="0"/>
              </a:rPr>
              <a:t>2</a:t>
            </a:r>
          </a:p>
          <a:p>
            <a:pPr defTabSz="457200">
              <a:defRPr/>
            </a:pP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  <a:p>
            <a:pPr defTabSz="457200">
              <a:defRPr/>
            </a:pPr>
            <a:endParaRPr lang="en-US" sz="1400" baseline="30000" dirty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 defTabSz="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65% of those execs visited the company’s website after viewing the video </a:t>
            </a:r>
            <a:r>
              <a:rPr lang="en-US" sz="2400" baseline="30000" dirty="0">
                <a:solidFill>
                  <a:prstClr val="black"/>
                </a:solidFill>
                <a:latin typeface="Calibri" pitchFamily="34" charset="0"/>
              </a:rPr>
              <a:t>2</a:t>
            </a:r>
          </a:p>
          <a:p>
            <a:pPr marL="457200" indent="-457200" defTabSz="457200">
              <a:defRPr/>
            </a:pP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 defTabSz="457200">
              <a:defRPr/>
            </a:pPr>
            <a:endParaRPr lang="en-US" sz="1400" baseline="30000" dirty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 defTabSz="457200">
              <a:defRPr/>
            </a:pPr>
            <a:endParaRPr lang="en-US" sz="2400" baseline="30000" dirty="0">
              <a:solidFill>
                <a:prstClr val="black"/>
              </a:solidFill>
              <a:latin typeface="Calibri" pitchFamily="34" charset="0"/>
            </a:endParaRPr>
          </a:p>
          <a:p>
            <a:pPr defTabSz="457200">
              <a:defRPr/>
            </a:pPr>
            <a:endParaRPr lang="en-US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37850" y="6295510"/>
            <a:ext cx="101692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</a:rPr>
              <a:t>1 .comScore online engagement study, 2011  2. Douglas Kerr,  Marketing TechBlog,  2013</a:t>
            </a:r>
          </a:p>
          <a:p>
            <a:pPr defTabSz="457200"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*http://www.invodo.com/resources/statistics/</a:t>
            </a:r>
          </a:p>
          <a:p>
            <a:pPr defTabSz="457200">
              <a:defRPr/>
            </a:pP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2. images.forbes.com/</a:t>
            </a:r>
            <a:r>
              <a:rPr lang="en-US" sz="1000" dirty="0" err="1">
                <a:solidFill>
                  <a:prstClr val="black"/>
                </a:solidFill>
                <a:latin typeface="Calibri" pitchFamily="34" charset="0"/>
              </a:rPr>
              <a:t>forbesinsights</a:t>
            </a: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/</a:t>
            </a:r>
            <a:r>
              <a:rPr lang="en-US" sz="1000" dirty="0" err="1">
                <a:solidFill>
                  <a:prstClr val="black"/>
                </a:solidFill>
                <a:latin typeface="Calibri" pitchFamily="34" charset="0"/>
              </a:rPr>
              <a:t>StudyPDFs</a:t>
            </a:r>
            <a:r>
              <a:rPr lang="en-US" sz="1000" dirty="0">
                <a:solidFill>
                  <a:prstClr val="black"/>
                </a:solidFill>
                <a:latin typeface="Calibri" pitchFamily="34" charset="0"/>
              </a:rPr>
              <a:t>/Video_in_the_CSuite.pdf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537856" y="-269162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>
                <a:solidFill>
                  <a:schemeClr val="bg1"/>
                </a:solidFill>
              </a:rPr>
              <a:t>VIDEO VIEWING STATS</a:t>
            </a:r>
          </a:p>
        </p:txBody>
      </p:sp>
    </p:spTree>
    <p:extLst>
      <p:ext uri="{BB962C8B-B14F-4D97-AF65-F5344CB8AC3E}">
        <p14:creationId xmlns:p14="http://schemas.microsoft.com/office/powerpoint/2010/main" val="2027869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04B0-FB0B-4116-990C-BBAC5B76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617" y="503806"/>
            <a:ext cx="8078766" cy="994172"/>
          </a:xfrm>
        </p:spPr>
        <p:txBody>
          <a:bodyPr>
            <a:normAutofit/>
          </a:bodyPr>
          <a:lstStyle/>
          <a:p>
            <a:r>
              <a:rPr lang="en-US" dirty="0"/>
              <a:t>Share Your Story on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65157-D143-4A71-B478-BE508A59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087" y="1646806"/>
            <a:ext cx="8229600" cy="4413790"/>
          </a:xfrm>
        </p:spPr>
        <p:txBody>
          <a:bodyPr>
            <a:normAutofit fontScale="92500"/>
          </a:bodyPr>
          <a:lstStyle/>
          <a:p>
            <a:r>
              <a:rPr lang="en-US" dirty="0"/>
              <a:t>Social media</a:t>
            </a:r>
          </a:p>
          <a:p>
            <a:r>
              <a:rPr lang="en-US" dirty="0"/>
              <a:t>Website retargeting/banner ads</a:t>
            </a:r>
          </a:p>
          <a:p>
            <a:r>
              <a:rPr lang="en-US" dirty="0"/>
              <a:t>Create/share videos</a:t>
            </a:r>
          </a:p>
          <a:p>
            <a:r>
              <a:rPr lang="en-US" dirty="0">
                <a:solidFill>
                  <a:srgbClr val="000000"/>
                </a:solidFill>
                <a:latin typeface="inherit"/>
              </a:rPr>
              <a:t>S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inherit"/>
              </a:rPr>
              <a:t>taying home can lead to an almost </a:t>
            </a:r>
            <a:r>
              <a:rPr lang="en-US" u="none" strike="noStrike" dirty="0">
                <a:solidFill>
                  <a:srgbClr val="FF0000"/>
                </a:solidFill>
                <a:effectLst/>
                <a:latin typeface="inherit"/>
              </a:rPr>
              <a:t>60% increase in the amount of content people watch</a:t>
            </a:r>
            <a:r>
              <a:rPr lang="en-US" u="none" strike="noStrike" dirty="0">
                <a:solidFill>
                  <a:srgbClr val="000000"/>
                </a:solidFill>
                <a:effectLst/>
                <a:latin typeface="inherit"/>
              </a:rPr>
              <a:t>.</a:t>
            </a:r>
            <a:endParaRPr lang="en-US" dirty="0">
              <a:solidFill>
                <a:srgbClr val="DC3A26"/>
              </a:solidFill>
              <a:latin typeface="inherit"/>
            </a:endParaRPr>
          </a:p>
          <a:p>
            <a:pPr lvl="1"/>
            <a:r>
              <a:rPr lang="en-US" u="none" strike="noStrike" dirty="0">
                <a:solidFill>
                  <a:srgbClr val="000000"/>
                </a:solidFill>
                <a:effectLst/>
                <a:latin typeface="inherit"/>
              </a:rPr>
              <a:t>32% of respondents are spending longer on </a:t>
            </a:r>
            <a:r>
              <a:rPr lang="en-US" u="none" strike="noStrike" dirty="0">
                <a:solidFill>
                  <a:srgbClr val="DC3A26"/>
                </a:solidFill>
                <a:effectLst/>
                <a:latin typeface="inherit"/>
                <a:hlinkClick r:id="rId3"/>
              </a:rPr>
              <a:t>social media.</a:t>
            </a:r>
            <a:endParaRPr lang="en-US" u="none" strike="noStrike" dirty="0">
              <a:solidFill>
                <a:srgbClr val="DC3A26"/>
              </a:solidFill>
              <a:effectLst/>
              <a:latin typeface="inherit"/>
            </a:endParaRPr>
          </a:p>
          <a:p>
            <a:pPr lvl="1"/>
            <a:r>
              <a:rPr lang="en-US" u="none" strike="noStrike" dirty="0">
                <a:solidFill>
                  <a:srgbClr val="000000"/>
                </a:solidFill>
                <a:effectLst/>
                <a:latin typeface="inherit"/>
              </a:rPr>
              <a:t>80% watching more video-based content (broadcast TV, online videos, etc.).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36FD1-FA83-49AC-9739-BD43F640ED3A}"/>
              </a:ext>
            </a:extLst>
          </p:cNvPr>
          <p:cNvSpPr txBox="1"/>
          <p:nvPr/>
        </p:nvSpPr>
        <p:spPr>
          <a:xfrm>
            <a:off x="1524000" y="6264540"/>
            <a:ext cx="6634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sz="1400" dirty="0">
                <a:solidFill>
                  <a:prstClr val="black"/>
                </a:solidFill>
                <a:latin typeface="Calibri"/>
              </a:rPr>
              <a:t>https://noblestudios.com/how-have-digital-consumption-habits-shifted-during-the-covid-19-pandemic/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4F3A66-90C8-44D7-908B-6FFD6C9E0CEC}"/>
              </a:ext>
            </a:extLst>
          </p:cNvPr>
          <p:cNvSpPr txBox="1">
            <a:spLocks/>
          </p:cNvSpPr>
          <p:nvPr/>
        </p:nvSpPr>
        <p:spPr>
          <a:xfrm>
            <a:off x="1657643" y="-2740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prstClr val="white"/>
                </a:solidFill>
                <a:latin typeface="Calibri"/>
              </a:rPr>
              <a:t>A Different Look…</a:t>
            </a:r>
          </a:p>
        </p:txBody>
      </p:sp>
      <p:pic>
        <p:nvPicPr>
          <p:cNvPr id="1026" name="Picture 2" descr="Social Media Marketing Digital Marketing Marketing Strategy, PNG ...">
            <a:extLst>
              <a:ext uri="{FF2B5EF4-FFF2-40B4-BE49-F238E27FC236}">
                <a16:creationId xmlns:a16="http://schemas.microsoft.com/office/drawing/2014/main" id="{32DA7A44-9742-471B-BC32-045E50EE7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695" y="1447943"/>
            <a:ext cx="25241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6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arge brick building with grass and trees&#10;&#10;Description automatically generated">
            <a:extLst>
              <a:ext uri="{FF2B5EF4-FFF2-40B4-BE49-F238E27FC236}">
                <a16:creationId xmlns:a16="http://schemas.microsoft.com/office/drawing/2014/main" id="{C1274D15-893D-4CAD-9A23-D389E595E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7" y="1774927"/>
            <a:ext cx="5976227" cy="33616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87511-9337-45FB-9524-9A8A1B40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31926"/>
            <a:ext cx="8229600" cy="1143000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5" name="Content Placeholder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B5E7AC42-503F-41C8-B82B-A3D426BBE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799" y="1777365"/>
            <a:ext cx="2242427" cy="336200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299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7511-9337-45FB-9524-9A8A1B40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46138"/>
            <a:ext cx="8229600" cy="1143000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7226DFC-4701-426D-A902-ABBC54A800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089" y="2145934"/>
            <a:ext cx="4107593" cy="2744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picture containing person, child, grass, little&#10;&#10;Description automatically generated">
            <a:extLst>
              <a:ext uri="{FF2B5EF4-FFF2-40B4-BE49-F238E27FC236}">
                <a16:creationId xmlns:a16="http://schemas.microsoft.com/office/drawing/2014/main" id="{334AD765-12D5-4B13-B1A9-D2C25896E2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575" y="2145934"/>
            <a:ext cx="4336976" cy="27587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348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itting at a basketball game&#10;&#10;Description automatically generated">
            <a:extLst>
              <a:ext uri="{FF2B5EF4-FFF2-40B4-BE49-F238E27FC236}">
                <a16:creationId xmlns:a16="http://schemas.microsoft.com/office/drawing/2014/main" id="{41E54D98-E396-4F1B-B4BE-D53201597D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1" y="1421470"/>
            <a:ext cx="9156545" cy="46316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F7A5518-A1AE-412D-9F94-894D82DD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51638"/>
            <a:ext cx="8229600" cy="1143000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D863F1-0B3D-466B-AE23-C862FA0F539A}"/>
              </a:ext>
            </a:extLst>
          </p:cNvPr>
          <p:cNvSpPr/>
          <p:nvPr/>
        </p:nvSpPr>
        <p:spPr>
          <a:xfrm>
            <a:off x="5409254" y="3850106"/>
            <a:ext cx="789271" cy="78927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ln w="76200">
                <a:solidFill>
                  <a:prstClr val="white"/>
                </a:solidFill>
              </a:ln>
              <a:noFill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48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87511-9337-45FB-9524-9A8A1B40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18521"/>
            <a:ext cx="8229600" cy="1143000"/>
          </a:xfrm>
        </p:spPr>
        <p:txBody>
          <a:bodyPr/>
          <a:lstStyle/>
          <a:p>
            <a:r>
              <a:rPr lang="en-US" dirty="0"/>
              <a:t>And this was me during 2020…</a:t>
            </a:r>
          </a:p>
        </p:txBody>
      </p:sp>
      <p:pic>
        <p:nvPicPr>
          <p:cNvPr id="4" name="Picture 3" descr="A group of people in orange vests and helmets&#10;&#10;Description automatically generated with low confidence">
            <a:extLst>
              <a:ext uri="{FF2B5EF4-FFF2-40B4-BE49-F238E27FC236}">
                <a16:creationId xmlns:a16="http://schemas.microsoft.com/office/drawing/2014/main" id="{7083E094-4608-4E2C-855E-DFE4DED9A0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33" y="1861521"/>
            <a:ext cx="5842535" cy="32864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305DF8-90A4-4FC3-ABC6-E142434CB697}"/>
              </a:ext>
            </a:extLst>
          </p:cNvPr>
          <p:cNvSpPr txBox="1">
            <a:spLocks/>
          </p:cNvSpPr>
          <p:nvPr/>
        </p:nvSpPr>
        <p:spPr>
          <a:xfrm>
            <a:off x="2168892" y="5051697"/>
            <a:ext cx="7854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Calibri"/>
              </a:rPr>
              <a:t>…the year that changed EVERYTHING</a:t>
            </a:r>
          </a:p>
        </p:txBody>
      </p:sp>
    </p:spTree>
    <p:extLst>
      <p:ext uri="{BB962C8B-B14F-4D97-AF65-F5344CB8AC3E}">
        <p14:creationId xmlns:p14="http://schemas.microsoft.com/office/powerpoint/2010/main" val="854961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6CE2A6B-9589-4222-86F3-D35CCAE2F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1921" y="692135"/>
            <a:ext cx="2543475" cy="2401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87511-9337-45FB-9524-9A8A1B40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766" y="749886"/>
            <a:ext cx="7425892" cy="1143000"/>
          </a:xfrm>
        </p:spPr>
        <p:txBody>
          <a:bodyPr/>
          <a:lstStyle/>
          <a:p>
            <a:pPr algn="l"/>
            <a:r>
              <a:rPr lang="en-US" b="1" dirty="0"/>
              <a:t>2020 Questions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662F8D-B310-446C-93D6-B668F0535EB0}"/>
              </a:ext>
            </a:extLst>
          </p:cNvPr>
          <p:cNvSpPr txBox="1">
            <a:spLocks/>
          </p:cNvSpPr>
          <p:nvPr/>
        </p:nvSpPr>
        <p:spPr>
          <a:xfrm>
            <a:off x="1781514" y="1187434"/>
            <a:ext cx="8142973" cy="4635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Would People continue to give?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Would Corporations continue to give?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If so, at what levels?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How will this impact volunteerism?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How will this impact the need of those we serve?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When will we know?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How will local laws impact us?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How can we handle in-person events?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432320-5126-48D7-B8BF-7CF2F9F6D75D}"/>
              </a:ext>
            </a:extLst>
          </p:cNvPr>
          <p:cNvSpPr txBox="1">
            <a:spLocks/>
          </p:cNvSpPr>
          <p:nvPr/>
        </p:nvSpPr>
        <p:spPr>
          <a:xfrm>
            <a:off x="2818637" y="5355341"/>
            <a:ext cx="6668703" cy="49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dirty="0">
                <a:solidFill>
                  <a:prstClr val="black"/>
                </a:solidFill>
                <a:latin typeface="Calibri"/>
              </a:rPr>
              <a:t>…and likely many more</a:t>
            </a:r>
          </a:p>
        </p:txBody>
      </p:sp>
    </p:spTree>
    <p:extLst>
      <p:ext uri="{BB962C8B-B14F-4D97-AF65-F5344CB8AC3E}">
        <p14:creationId xmlns:p14="http://schemas.microsoft.com/office/powerpoint/2010/main" val="2245200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1378</Words>
  <Application>Microsoft Macintosh PowerPoint</Application>
  <PresentationFormat>Widescreen</PresentationFormat>
  <Paragraphs>199</Paragraphs>
  <Slides>43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inherit</vt:lpstr>
      <vt:lpstr>Interstate-LightCondensed</vt:lpstr>
      <vt:lpstr>Interstate-RegularCondensed</vt:lpstr>
      <vt:lpstr>1_Office Theme</vt:lpstr>
      <vt:lpstr>Reigniting your donation outreach…</vt:lpstr>
      <vt:lpstr>Strategies for  Nonprofit Success</vt:lpstr>
      <vt:lpstr>PowerPoint Presentation</vt:lpstr>
      <vt:lpstr>PowerPoint Presentation</vt:lpstr>
      <vt:lpstr>About Me</vt:lpstr>
      <vt:lpstr>About Me</vt:lpstr>
      <vt:lpstr>About Me</vt:lpstr>
      <vt:lpstr>And this was me during 2020…</vt:lpstr>
      <vt:lpstr>2020 Questions</vt:lpstr>
      <vt:lpstr>What to did nonprofits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Volunteer Challenges</vt:lpstr>
      <vt:lpstr>Non-profit Challenges Today</vt:lpstr>
      <vt:lpstr>Timing: Act NOW </vt:lpstr>
      <vt:lpstr>CHALLENGES TODAY</vt:lpstr>
      <vt:lpstr>PowerPoint Presentation</vt:lpstr>
      <vt:lpstr>PowerPoint Presentation</vt:lpstr>
      <vt:lpstr>Expanding your reach; who to target?</vt:lpstr>
      <vt:lpstr>Fish where the fish are…</vt:lpstr>
      <vt:lpstr>Fish where the fish are…</vt:lpstr>
      <vt:lpstr>PowerPoint Presentation</vt:lpstr>
      <vt:lpstr>Nothing Beats Your House List</vt:lpstr>
      <vt:lpstr>Profile &amp; Clone Your Existing Donors</vt:lpstr>
      <vt:lpstr>Be sure your assumptions are correct</vt:lpstr>
      <vt:lpstr>Get highly targeted</vt:lpstr>
      <vt:lpstr>Get the Best, Targeted List</vt:lpstr>
      <vt:lpstr>How to reach them in the changed world</vt:lpstr>
      <vt:lpstr>Website Critical to the Journey</vt:lpstr>
      <vt:lpstr>ONLINE GIVING</vt:lpstr>
      <vt:lpstr>Your Online Presence</vt:lpstr>
      <vt:lpstr>Your Online Presence</vt:lpstr>
      <vt:lpstr>PowerPoint Presentation</vt:lpstr>
      <vt:lpstr>PowerPoint Presentation</vt:lpstr>
      <vt:lpstr>PowerPoint Presentation</vt:lpstr>
      <vt:lpstr>So Many Channels to Choose</vt:lpstr>
      <vt:lpstr>Email Marketing</vt:lpstr>
      <vt:lpstr>PowerPoint Presentation</vt:lpstr>
      <vt:lpstr>VIDEO VIEWING STATS</vt:lpstr>
      <vt:lpstr>Share Your Story on Digital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Reigniting your donation outreach…</dc:title>
  <dc:creator>Kelsey Donnolo</dc:creator>
  <cp:lastModifiedBy>Kelsey Donnolo</cp:lastModifiedBy>
  <cp:revision>1</cp:revision>
  <dcterms:created xsi:type="dcterms:W3CDTF">2021-05-17T21:09:48Z</dcterms:created>
  <dcterms:modified xsi:type="dcterms:W3CDTF">2021-05-17T21:11:44Z</dcterms:modified>
</cp:coreProperties>
</file>